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82" r:id="rId4"/>
    <p:sldId id="283" r:id="rId5"/>
    <p:sldId id="284" r:id="rId6"/>
    <p:sldId id="262" r:id="rId7"/>
    <p:sldId id="257" r:id="rId8"/>
    <p:sldId id="264" r:id="rId9"/>
    <p:sldId id="266" r:id="rId10"/>
    <p:sldId id="270" r:id="rId11"/>
    <p:sldId id="272" r:id="rId12"/>
    <p:sldId id="274" r:id="rId13"/>
    <p:sldId id="278" r:id="rId14"/>
    <p:sldId id="280" r:id="rId15"/>
    <p:sldId id="279" r:id="rId1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E712D5-EAE7-4161-9DD7-F6AB965068F3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52A7F-EAB6-4E99-8C2B-A3BB129938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54476" cy="1728192"/>
          </a:xfrm>
        </p:spPr>
        <p:txBody>
          <a:bodyPr anchor="ctr">
            <a:normAutofit/>
          </a:bodyPr>
          <a:lstStyle/>
          <a:p>
            <a:pPr algn="ctr"/>
            <a:r>
              <a:rPr lang="cs-CZ" sz="6000" kern="0" cap="none" dirty="0" smtClean="0">
                <a:solidFill>
                  <a:srgbClr val="003772"/>
                </a:solidFill>
                <a:latin typeface="Arial"/>
              </a:rPr>
              <a:t>Environmentální Profil</a:t>
            </a:r>
            <a:r>
              <a:rPr lang="en-US" sz="6000" kern="0" cap="none" dirty="0" smtClean="0">
                <a:solidFill>
                  <a:srgbClr val="003772"/>
                </a:solidFill>
                <a:latin typeface="Arial"/>
              </a:rPr>
              <a:t> </a:t>
            </a:r>
            <a:endParaRPr lang="en-GB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852936"/>
            <a:ext cx="7467600" cy="1152128"/>
          </a:xfrm>
        </p:spPr>
        <p:txBody>
          <a:bodyPr/>
          <a:lstStyle/>
          <a:p>
            <a:endParaRPr lang="cs-CZ" dirty="0" smtClean="0"/>
          </a:p>
          <a:p>
            <a:endParaRPr lang="en-GB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" y="2240855"/>
            <a:ext cx="903649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31825" indent="-18732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2pPr>
            <a:lvl3pPr marL="1082675" indent="-18415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28763" indent="-2667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 Smith Packaging </a:t>
            </a:r>
            <a:r>
              <a:rPr lang="cs-CZ" kern="0" dirty="0" smtClean="0">
                <a:solidFill>
                  <a:srgbClr val="808080"/>
                </a:solidFill>
                <a:latin typeface="Arial"/>
              </a:rPr>
              <a:t>Czech Republic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s.r.o. za rok 2017</a:t>
            </a:r>
          </a:p>
        </p:txBody>
      </p:sp>
      <p:pic>
        <p:nvPicPr>
          <p:cNvPr id="8" name="Picture 5" descr="Pine_shoot_2000x845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612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5" y="0"/>
            <a:ext cx="1800305" cy="13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Kritéria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environmentálního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profilu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  </a:t>
            </a:r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Boletice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Spotřeba</a:t>
            </a:r>
            <a:r>
              <a:rPr lang="en-GB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základních</a:t>
            </a:r>
            <a:r>
              <a:rPr lang="en-GB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surovin</a:t>
            </a:r>
            <a:r>
              <a:rPr lang="en-GB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materiálů</a:t>
            </a:r>
            <a:endParaRPr lang="cs-CZ" sz="51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Všechny číselné hodnoty jednotlivých kritérií a ukazatelů vývoje environmentálního profilu byly vztaženy na jednotku prodané produkce vyjádřené v tisících metrech čtverečních. Uvedeny jsou meziroční rozdíly sledovaných kritérií a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ukazatelů vyjádřené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%</a:t>
            </a:r>
          </a:p>
          <a:p>
            <a:pPr>
              <a:spcBef>
                <a:spcPts val="350"/>
              </a:spcBef>
              <a:buNone/>
            </a:pP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3280"/>
            <a:ext cx="8331550" cy="10821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5833"/>
            <a:ext cx="9144000" cy="18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Kritéria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environmentálního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profilu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  </a:t>
            </a:r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Boletice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Spotřeba</a:t>
            </a:r>
            <a:r>
              <a:rPr lang="en-GB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elektrické energie, </a:t>
            </a:r>
            <a:r>
              <a:rPr lang="cs-CZ" sz="5100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z.plynu</a:t>
            </a:r>
            <a:r>
              <a:rPr lang="cs-CZ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vody</a:t>
            </a:r>
            <a:endParaRPr lang="cs-CZ" sz="51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Všechny číselné hodnoty jednotlivých kritérií a ukazatelů vývoje environmentálního profilu byly vztaženy na jednotku prodané produkce vyjádřené v tisících metrech čtverečních. Uvedeny jsou meziroční rozdíly sledovaných kritérií a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ukazatelů vyjádřené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%</a:t>
            </a:r>
          </a:p>
          <a:p>
            <a:pPr>
              <a:spcBef>
                <a:spcPts val="350"/>
              </a:spcBef>
              <a:buNone/>
            </a:pP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24944"/>
            <a:ext cx="9144000" cy="18941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4938"/>
            <a:ext cx="8331550" cy="12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Kritéria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environmentálního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  <a:r>
              <a:rPr lang="en-GB" sz="1800" kern="0" dirty="0" err="1">
                <a:solidFill>
                  <a:srgbClr val="003772"/>
                </a:solidFill>
                <a:effectLst/>
                <a:latin typeface="Arial"/>
              </a:rPr>
              <a:t>profilu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  </a:t>
            </a:r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Boletice</a:t>
            </a:r>
            <a:endParaRPr lang="en-GB" sz="1800" kern="0" dirty="0">
              <a:solidFill>
                <a:srgbClr val="003772"/>
              </a:solidFill>
              <a:effectLst/>
              <a:latin typeface="Arial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cs-CZ" sz="60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Produkce odpadů</a:t>
            </a: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Všechny číselné hodnoty jednotlivých kritérií a ukazatelů vývoje environmentálního profilu byly vztaženy na jednotku prodané produkce vyjádřené v tisících metrech čtverečních. Uvedeny jsou meziroční rozdíly sledovaných kritérií a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ukazatelů vyjádřené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%</a:t>
            </a:r>
          </a:p>
          <a:p>
            <a:pPr>
              <a:spcBef>
                <a:spcPts val="350"/>
              </a:spcBef>
              <a:buNone/>
            </a:pP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3675"/>
            <a:ext cx="9144000" cy="18442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1" y="1124744"/>
            <a:ext cx="8331550" cy="10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7606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Hodnocení plnění cílů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  <a:p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12968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000" b="1" dirty="0" smtClean="0"/>
              <a:t>Environmentální </a:t>
            </a:r>
            <a:r>
              <a:rPr lang="cs-CZ" sz="2000" b="1" dirty="0"/>
              <a:t>cíle jsou stanoveny </a:t>
            </a:r>
            <a:r>
              <a:rPr lang="cs-CZ" sz="2000" b="1" dirty="0" smtClean="0"/>
              <a:t>na kalendářní </a:t>
            </a:r>
            <a:r>
              <a:rPr lang="cs-CZ" sz="2000" b="1" dirty="0"/>
              <a:t>období </a:t>
            </a:r>
            <a:r>
              <a:rPr lang="cs-CZ" sz="2000" b="1" dirty="0" smtClean="0"/>
              <a:t> roku 2017 až 2018. 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1</a:t>
            </a:r>
            <a:r>
              <a:rPr lang="cs-CZ" sz="2000" b="1" dirty="0"/>
              <a:t>) Produkce nebezpečných odpadů – </a:t>
            </a:r>
            <a:r>
              <a:rPr lang="cs-CZ" sz="2000" b="1" dirty="0"/>
              <a:t>udržet klesající trend oproti roku 2016 </a:t>
            </a:r>
            <a:r>
              <a:rPr lang="cs-CZ" sz="1800" b="1" dirty="0"/>
              <a:t>(</a:t>
            </a:r>
            <a:r>
              <a:rPr lang="cs-CZ" sz="1800" b="1" dirty="0"/>
              <a:t>vyhodnocení v jednotkách tuny/produkci)</a:t>
            </a:r>
          </a:p>
          <a:p>
            <a:pPr marL="0" indent="0">
              <a:buNone/>
            </a:pPr>
            <a:r>
              <a:rPr lang="cs-CZ" sz="2000" dirty="0"/>
              <a:t>Příznivý vývoj v produkci odpadů, kde se drží trend snižování celkové produkce odpadů v obou závodech. V Boleticích bylo </a:t>
            </a:r>
            <a:r>
              <a:rPr lang="cs-CZ" sz="2000" dirty="0" smtClean="0"/>
              <a:t>ve sledovaném období mírné snížení </a:t>
            </a:r>
            <a:r>
              <a:rPr lang="cs-CZ" sz="2000" dirty="0"/>
              <a:t>produkce nebezpečných odpadů </a:t>
            </a:r>
            <a:r>
              <a:rPr lang="cs-CZ" sz="2000" dirty="0" smtClean="0"/>
              <a:t>oproti </a:t>
            </a:r>
            <a:r>
              <a:rPr lang="cs-CZ" sz="2000" dirty="0"/>
              <a:t>roku </a:t>
            </a:r>
            <a:r>
              <a:rPr lang="cs-CZ" sz="2000" dirty="0" smtClean="0"/>
              <a:t>2016. V </a:t>
            </a:r>
            <a:r>
              <a:rPr lang="cs-CZ" sz="2000" dirty="0"/>
              <a:t>Jílovém byla ve sledovaném období produkce odpadů nižší u obou kategorií oproti roku </a:t>
            </a:r>
            <a:r>
              <a:rPr lang="cs-CZ" sz="2000" dirty="0" smtClean="0"/>
              <a:t>2016.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2</a:t>
            </a:r>
            <a:r>
              <a:rPr lang="cs-CZ" sz="2000" b="1" dirty="0"/>
              <a:t>) Produkce ostatních odpadů – snížení produkce technologického papírového odpadu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1800" dirty="0" smtClean="0"/>
              <a:t>Cíl:  </a:t>
            </a:r>
            <a:r>
              <a:rPr lang="cs-CZ" sz="1800" dirty="0"/>
              <a:t>dosáhnout celkového snížení produkce tzv. kontrolovatelné části technologického papírového odpadu na cílovou </a:t>
            </a:r>
            <a:r>
              <a:rPr lang="cs-CZ" sz="1800" dirty="0" smtClean="0"/>
              <a:t>hodnotu stanovenou centrálou. </a:t>
            </a:r>
            <a:r>
              <a:rPr lang="cs-CZ" sz="1800" dirty="0" smtClean="0"/>
              <a:t>Sledované období je fiskální rok.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Boletice:  </a:t>
            </a:r>
            <a:r>
              <a:rPr lang="cs-CZ" sz="1800" dirty="0" smtClean="0"/>
              <a:t> </a:t>
            </a:r>
            <a:r>
              <a:rPr lang="cs-CZ" sz="1800" dirty="0" err="1" smtClean="0"/>
              <a:t>Total</a:t>
            </a:r>
            <a:r>
              <a:rPr lang="cs-CZ" sz="1800" dirty="0" smtClean="0"/>
              <a:t> </a:t>
            </a:r>
            <a:r>
              <a:rPr lang="cs-CZ" sz="1800" dirty="0"/>
              <a:t>Plant </a:t>
            </a:r>
            <a:r>
              <a:rPr lang="cs-CZ" sz="1800" dirty="0" err="1"/>
              <a:t>Waste</a:t>
            </a:r>
            <a:r>
              <a:rPr lang="cs-CZ" sz="1800" dirty="0"/>
              <a:t> = </a:t>
            </a:r>
            <a:r>
              <a:rPr lang="cs-CZ" sz="1800" dirty="0" smtClean="0"/>
              <a:t>13,1% </a:t>
            </a:r>
            <a:r>
              <a:rPr lang="cs-CZ" sz="1800" dirty="0"/>
              <a:t>(2016/2017) </a:t>
            </a:r>
            <a:r>
              <a:rPr lang="cs-CZ" sz="1800" dirty="0" smtClean="0"/>
              <a:t>		  Skutečnost</a:t>
            </a:r>
            <a:r>
              <a:rPr lang="cs-CZ" sz="1800" dirty="0"/>
              <a:t>: = 14,4 </a:t>
            </a:r>
            <a:r>
              <a:rPr lang="cs-CZ" sz="1800" dirty="0" smtClean="0"/>
              <a:t>%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</a:t>
            </a:r>
            <a:r>
              <a:rPr lang="cs-CZ" sz="1800" dirty="0" err="1" smtClean="0"/>
              <a:t>Total</a:t>
            </a:r>
            <a:r>
              <a:rPr lang="cs-CZ" sz="1800" dirty="0" smtClean="0"/>
              <a:t> </a:t>
            </a:r>
            <a:r>
              <a:rPr lang="cs-CZ" sz="1800" dirty="0"/>
              <a:t>Plant </a:t>
            </a:r>
            <a:r>
              <a:rPr lang="cs-CZ" sz="1800" dirty="0" err="1"/>
              <a:t>Waste</a:t>
            </a:r>
            <a:r>
              <a:rPr lang="cs-CZ" sz="1800" dirty="0"/>
              <a:t> = 14,2 % (2017/2018</a:t>
            </a:r>
            <a:r>
              <a:rPr lang="cs-CZ" sz="1800" dirty="0" smtClean="0"/>
              <a:t>)                             Skutečnost</a:t>
            </a:r>
            <a:r>
              <a:rPr lang="cs-CZ" sz="1800" dirty="0"/>
              <a:t>:  = 14,9</a:t>
            </a:r>
            <a:r>
              <a:rPr lang="cs-CZ" sz="1800" dirty="0" smtClean="0"/>
              <a:t>%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</a:t>
            </a:r>
            <a:r>
              <a:rPr lang="cs-CZ" sz="1800" dirty="0" smtClean="0"/>
              <a:t>   </a:t>
            </a:r>
            <a:r>
              <a:rPr lang="cs-CZ" sz="1800" dirty="0" err="1"/>
              <a:t>Total</a:t>
            </a:r>
            <a:r>
              <a:rPr lang="cs-CZ" sz="1800" dirty="0"/>
              <a:t> Plant </a:t>
            </a:r>
            <a:r>
              <a:rPr lang="cs-CZ" sz="1800" dirty="0" err="1"/>
              <a:t>Waste</a:t>
            </a:r>
            <a:r>
              <a:rPr lang="cs-CZ" sz="1800" dirty="0"/>
              <a:t> = 14,2 % (2018/2019)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Jílové:       </a:t>
            </a:r>
            <a:r>
              <a:rPr lang="cs-CZ" sz="1800" dirty="0" err="1" smtClean="0"/>
              <a:t>Total</a:t>
            </a:r>
            <a:r>
              <a:rPr lang="cs-CZ" sz="1800" dirty="0" smtClean="0"/>
              <a:t> </a:t>
            </a:r>
            <a:r>
              <a:rPr lang="cs-CZ" sz="1800" dirty="0"/>
              <a:t>Plant </a:t>
            </a:r>
            <a:r>
              <a:rPr lang="cs-CZ" sz="1800" dirty="0" err="1"/>
              <a:t>Waste</a:t>
            </a:r>
            <a:r>
              <a:rPr lang="cs-CZ" sz="1800" dirty="0"/>
              <a:t> = </a:t>
            </a:r>
            <a:r>
              <a:rPr lang="cs-CZ" sz="1800" dirty="0" smtClean="0"/>
              <a:t>34,8% </a:t>
            </a:r>
            <a:r>
              <a:rPr lang="cs-CZ" sz="1800" dirty="0"/>
              <a:t>(2016/2017) </a:t>
            </a:r>
            <a:r>
              <a:rPr lang="cs-CZ" sz="1800" dirty="0" smtClean="0"/>
              <a:t> 		 Skutečnost</a:t>
            </a:r>
            <a:r>
              <a:rPr lang="cs-CZ" sz="1800" dirty="0"/>
              <a:t>: = 34,3%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</a:t>
            </a:r>
            <a:r>
              <a:rPr lang="cs-CZ" sz="1800" dirty="0" err="1" smtClean="0"/>
              <a:t>Total</a:t>
            </a:r>
            <a:r>
              <a:rPr lang="cs-CZ" sz="1800" dirty="0" smtClean="0"/>
              <a:t> </a:t>
            </a:r>
            <a:r>
              <a:rPr lang="cs-CZ" sz="1800" dirty="0"/>
              <a:t>Plant </a:t>
            </a:r>
            <a:r>
              <a:rPr lang="cs-CZ" sz="1800" dirty="0" err="1"/>
              <a:t>Waste</a:t>
            </a:r>
            <a:r>
              <a:rPr lang="cs-CZ" sz="1800" dirty="0"/>
              <a:t> = 35 % (2017/2018</a:t>
            </a:r>
            <a:r>
              <a:rPr lang="cs-CZ" sz="1800" dirty="0" smtClean="0"/>
              <a:t>)		 Skutečnost</a:t>
            </a:r>
            <a:r>
              <a:rPr lang="cs-CZ" sz="1800" dirty="0"/>
              <a:t>: = 33,5</a:t>
            </a:r>
            <a:r>
              <a:rPr lang="cs-CZ" sz="1800" dirty="0" smtClean="0"/>
              <a:t>%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</a:t>
            </a:r>
            <a:r>
              <a:rPr lang="cs-CZ" sz="1800" dirty="0" err="1" smtClean="0"/>
              <a:t>Total</a:t>
            </a:r>
            <a:r>
              <a:rPr lang="cs-CZ" sz="1800" dirty="0" smtClean="0"/>
              <a:t> </a:t>
            </a:r>
            <a:r>
              <a:rPr lang="cs-CZ" sz="1800" dirty="0"/>
              <a:t>Plant </a:t>
            </a:r>
            <a:r>
              <a:rPr lang="cs-CZ" sz="1800" dirty="0" err="1"/>
              <a:t>Waste</a:t>
            </a:r>
            <a:r>
              <a:rPr lang="cs-CZ" sz="1800" dirty="0"/>
              <a:t> = 35 % (</a:t>
            </a:r>
            <a:r>
              <a:rPr lang="cs-CZ" sz="1800" dirty="0" smtClean="0"/>
              <a:t>2018/2019)</a:t>
            </a:r>
            <a:r>
              <a:rPr lang="cs-CZ" sz="1800" dirty="0"/>
              <a:t>		</a:t>
            </a:r>
          </a:p>
          <a:p>
            <a:pPr marL="0" indent="0">
              <a:buNone/>
            </a:pPr>
            <a:r>
              <a:rPr lang="cs-CZ" sz="1800" dirty="0" smtClean="0"/>
              <a:t>        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52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7606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Hodnocení plnění cílů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  <a:p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12968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1800" b="1" dirty="0" smtClean="0"/>
              <a:t>Environmentální </a:t>
            </a:r>
            <a:r>
              <a:rPr lang="cs-CZ" sz="1800" b="1" dirty="0"/>
              <a:t>cíle jsou stanoveny na </a:t>
            </a:r>
            <a:r>
              <a:rPr lang="cs-CZ" sz="1900" b="1" dirty="0"/>
              <a:t>kalendářní období  roku 2017 až 2018. </a:t>
            </a:r>
            <a:endParaRPr lang="cs-CZ" sz="1900" b="1" dirty="0" smtClean="0"/>
          </a:p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3) Spotřeba energií: elektřina, plyn a voda </a:t>
            </a:r>
            <a:r>
              <a:rPr lang="cs-CZ" sz="2300" b="1" dirty="0">
                <a:solidFill>
                  <a:schemeClr val="bg1">
                    <a:lumMod val="50000"/>
                  </a:schemeClr>
                </a:solidFill>
              </a:rPr>
              <a:t>-udržet klesající trend nebo stejnou hodnotu oproti roku 2016 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(vyhodnocení v jednotkách komodity/produkci)</a:t>
            </a: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Boletice 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–ve vyhodnocovaném období bylo mírné zvýšení spotřeby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plynu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a spotřeby vody (zvýšený trend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zp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je držen od roku 2014) naopak došlo k snížení  spotřeby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elektrické energie oproti roku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2016,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což je výsledkem provedených úsporných opatření. V rámci ISO 50001 jsou nastavené programy na snižování energií. V rámci těchto programů bylo provedeno: instalace LED osvětlení na některých chodbách, v šatnách i toaletách, na vytipovaných místech byly instalovány fotobuňky, které zabraňují zbytečnému svícení. Vzhledem k velmi dobrým výsledkům se bude těchto programech pokračovat.</a:t>
            </a: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Jílové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– ve vyhodnocovaném období bylo snížení spotřeby elektrické energie, vody a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zemního plynu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oproti roku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2016 (trend snižování spotřeby je držen u všech komodit od roku 2014). 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 rámci ISO 50001 jsou nastavené programy na snižování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energií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– Snížení spotřeby plynu na vytápění. Tyto programy byly zaměřeny na racionalizaci energetického využívání objektů, především jejich vytápění ve vybraných objektech.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300" b="1" dirty="0" smtClean="0"/>
              <a:t>4</a:t>
            </a:r>
            <a:r>
              <a:rPr lang="cs-CZ" sz="2300" b="1" dirty="0"/>
              <a:t>) </a:t>
            </a:r>
            <a:r>
              <a:rPr lang="cs-CZ" sz="2300" b="1" dirty="0" smtClean="0"/>
              <a:t>Závod Boletice</a:t>
            </a:r>
            <a:endParaRPr lang="cs-CZ" sz="2300" b="1" dirty="0"/>
          </a:p>
          <a:p>
            <a:pPr marL="571500" indent="-571500">
              <a:buAutoNum type="romanUcParenR"/>
            </a:pPr>
            <a:r>
              <a:rPr lang="cs-CZ" sz="2300" b="1" dirty="0"/>
              <a:t>snížení rizika ohrožení životního prostředí při manipulaci s nebezpečnými odpady v místě centrálního shromaždiště odpadů </a:t>
            </a:r>
            <a:r>
              <a:rPr lang="cs-CZ" sz="2000" dirty="0" smtClean="0"/>
              <a:t>– proběhla oprava oplocení shromaždiště, oprava příjezdové cesty </a:t>
            </a:r>
            <a:r>
              <a:rPr lang="cs-CZ" sz="2000" dirty="0"/>
              <a:t>nebyla v roce 2017 realizována. Oprava příjezdové cesty je v plánu v nadcházejícím období.</a:t>
            </a:r>
          </a:p>
          <a:p>
            <a:pPr marL="571500" indent="-571500">
              <a:buFont typeface="Arial" pitchFamily="34" charset="0"/>
              <a:buAutoNum type="romanUcParenR"/>
            </a:pPr>
            <a:r>
              <a:rPr lang="cs-CZ" sz="2300" b="1" dirty="0"/>
              <a:t>snížení rizika vzniku havárie a ohrožení povrchových vod při manipulaci s odpadními zabarvenými vodami</a:t>
            </a:r>
            <a:r>
              <a:rPr lang="cs-CZ" sz="2000" dirty="0"/>
              <a:t>  - Kalolis byl přemístěn z hlavní výrobní haly do prostoru „staré </a:t>
            </a:r>
            <a:r>
              <a:rPr lang="cs-CZ" sz="2000" dirty="0" smtClean="0"/>
              <a:t>expedice“ a </a:t>
            </a:r>
            <a:r>
              <a:rPr lang="cs-CZ" sz="2000" dirty="0"/>
              <a:t>byla nainstalována sběrná nádrž o objemu 15 m</a:t>
            </a:r>
            <a:r>
              <a:rPr lang="cs-CZ" sz="2000" baseline="30000" dirty="0"/>
              <a:t>3</a:t>
            </a:r>
            <a:r>
              <a:rPr lang="cs-CZ" sz="2000" dirty="0"/>
              <a:t>. </a:t>
            </a:r>
            <a:r>
              <a:rPr lang="cs-CZ" sz="2000" dirty="0" smtClean="0"/>
              <a:t> </a:t>
            </a:r>
            <a:r>
              <a:rPr lang="cs-CZ" sz="2000" dirty="0"/>
              <a:t>V první polovině roku 2016 proběhla postupně realizace odvodu zabarvených vod přímo od strojů potrubím (LMC, </a:t>
            </a:r>
            <a:r>
              <a:rPr lang="cs-CZ" sz="2000" dirty="0" err="1"/>
              <a:t>Marten</a:t>
            </a:r>
            <a:r>
              <a:rPr lang="cs-CZ" sz="2000" dirty="0"/>
              <a:t>, 2x </a:t>
            </a:r>
            <a:r>
              <a:rPr lang="cs-CZ" sz="2000" dirty="0" err="1"/>
              <a:t>Bobst</a:t>
            </a:r>
            <a:r>
              <a:rPr lang="cs-CZ" sz="2000" dirty="0"/>
              <a:t>, </a:t>
            </a:r>
            <a:r>
              <a:rPr lang="cs-CZ" sz="2000" dirty="0" err="1"/>
              <a:t>Rotaflexco</a:t>
            </a:r>
            <a:r>
              <a:rPr lang="cs-CZ" sz="2000" dirty="0" smtClean="0"/>
              <a:t>). Jímání zabarvených vod do IBC barelu zůstává u stroje WARD.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624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36815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kern="0" dirty="0">
                <a:solidFill>
                  <a:srgbClr val="003772"/>
                </a:solidFill>
                <a:effectLst/>
                <a:latin typeface="Arial"/>
              </a:rPr>
              <a:t>Hodnocení </a:t>
            </a:r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/>
            </a:r>
            <a:b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</a:br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environmentálního profilu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  <a:p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2503" y="1472617"/>
            <a:ext cx="8321041" cy="4476663"/>
          </a:xfrm>
        </p:spPr>
        <p:txBody>
          <a:bodyPr>
            <a:normAutofit fontScale="70000" lnSpcReduction="20000"/>
          </a:bodyPr>
          <a:lstStyle/>
          <a:p>
            <a:pPr marL="381000" indent="-381000">
              <a:buFont typeface="Wingdings" pitchFamily="2" charset="2"/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Porovnáním jednotlivých kritérií let 2008 až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lze konstatovat:</a:t>
            </a:r>
          </a:p>
          <a:p>
            <a:pPr marL="381000" indent="-381000">
              <a:buFont typeface="Wingdings" pitchFamily="2" charset="2"/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81000" indent="-381000">
              <a:buFont typeface="Wingdings" pitchFamily="2" charset="2"/>
              <a:buAutoNum type="alphaLcParenR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příznivý vývoj ve spotřebě základních surovin a materiálů,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 roku 2014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zaznamenám nárůst spotřeby barev, který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spojen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náročnějšími výrobky 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tisk, tento trend trvá u Boletic, v Jílovém zaznamenán v roce 2017 pokles spotřeby barev a laků. Spotřeba této komodity je závislá na náročnosti tisku, lakování a skladbě zakázek. V roce 2016 byla zaznamenána vyšší spotřeba papíru a </a:t>
            </a:r>
            <a:r>
              <a:rPr lang="cs-CZ" sz="2100" dirty="0">
                <a:latin typeface="Arial" pitchFamily="34" charset="0"/>
                <a:cs typeface="Arial" pitchFamily="34" charset="0"/>
              </a:rPr>
              <a:t>tento trend pokračuje i v roce 2017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V Jílovém byla v roce 2017  nižší spotřeba škrobového lepidla.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81000" indent="-381000">
              <a:buFont typeface="Wingdings" pitchFamily="2" charset="2"/>
              <a:buAutoNum type="alphaL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81000" indent="-381000">
              <a:buFont typeface="Wingdings" pitchFamily="2" charset="2"/>
              <a:buAutoNum type="alphaLcParenR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příznivý vývoj v oblasti spotřeby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energií, kdy v Jílovém je držen klesající trend u všech sledovaných komodit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Boleticích v roce 2017 zaznamenáno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mírné zvýšení spotřeby plynu a spotřeby vody (zvýšený trend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držen od roku 2014) naopak došlo k snížení  spotřeby elektrické energie oproti roku 2016, což je výsledkem provedených úsporných opatření. V rámci ISO 50001 jsou nastavené programy 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snižování energií v obou závodech. </a:t>
            </a:r>
          </a:p>
          <a:p>
            <a:pPr marL="381000" indent="-381000">
              <a:buFont typeface="Wingdings" pitchFamily="2" charset="2"/>
              <a:buAutoNum type="alphaL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81000" indent="-381000">
              <a:buFont typeface="Wingdings" pitchFamily="2" charset="2"/>
              <a:buAutoNum type="alphaLcParenR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příznivý vývoj v produkci odpadů, kde se drží trend snižování celkové produkce odpadů. V Boleticích roste celková produkce papírového technologického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odpadu.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rend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od roku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2014, který kopíruje změnu skladbu výroby (klesající trend výroby pouze tabulí),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to se odráží v celkovém zvýšení produkce ostatních odpadů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 sledovaném období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byly dodrženy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emisní limity na všech provozovaných zdrojích znečišťování ovzduší. V Boleticích byly dodrženy stanovené limity kvality vypouštěných odpadních vod do vod povrchových.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7986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864096"/>
          </a:xfrm>
        </p:spPr>
        <p:txBody>
          <a:bodyPr anchor="t">
            <a:noAutofit/>
          </a:bodyPr>
          <a:lstStyle/>
          <a:p>
            <a:r>
              <a:rPr lang="cs-CZ" sz="3600" kern="0" dirty="0">
                <a:solidFill>
                  <a:srgbClr val="003772"/>
                </a:solidFill>
                <a:effectLst/>
                <a:latin typeface="Arial"/>
              </a:rPr>
              <a:t>Představení firmy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  <a:p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65759" y="1124744"/>
            <a:ext cx="8268429" cy="5256584"/>
          </a:xfrm>
        </p:spPr>
        <p:txBody>
          <a:bodyPr>
            <a:normAutofit fontScale="92500" lnSpcReduction="10000"/>
          </a:bodyPr>
          <a:lstStyle/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současné době DS Smith Packaging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Czech Republic, s.r.o.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představuje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závodů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 České republice. Výrobní závody pro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vlnité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lepenky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jsou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dva, Jílové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Boletice, ostatní jsou zpracovatelské.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Společnost se zabývá výrobou a zpracováním vlnité lepenky vlnou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E, R, F, BC, BR, 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 možnostmi ofsetového tisku, flexotisku,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sítotisku včetně lakování disperzním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 UV lakem.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Dnes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má společnost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cca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550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zaměstnanců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Ve společnosti jsou zavedeny a realizovány standardy integrovaného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systému managementu (ISM) kvality, environmentu a BOZP.</a:t>
            </a:r>
            <a:r>
              <a:rPr lang="cs-CZ" dirty="0"/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Určení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hranic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IMS, aplikovatelnost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IMS a vymezení jeho rozděleno z hlediska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územního,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Organizační struktury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předpisů, výrobků a procesů. Při určování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rozsahu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zvažují externí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interní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aspekty, požadavky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relevantních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zainteresovaných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stran, produkty a služby</a:t>
            </a:r>
            <a:r>
              <a:rPr lang="cs-CZ" dirty="0"/>
              <a:t>.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Hranice ISM tvoří areály jednotlivých závodů společnosti DS Smith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Packaging CR a všechny útvary definované organizační strukturou.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Systém managementu environmentu (EMS) je realizován pouze pro</a:t>
            </a:r>
          </a:p>
          <a:p>
            <a:pPr marL="174625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HQ, závod Jílové a závod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Boletice </a:t>
            </a:r>
            <a:r>
              <a:rPr lang="cs-CZ" sz="2100" dirty="0">
                <a:latin typeface="Arial" pitchFamily="34" charset="0"/>
                <a:cs typeface="Arial" pitchFamily="34" charset="0"/>
              </a:rPr>
              <a:t>(ČSN EN ISO 14001:2016).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52" cy="69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864096"/>
          </a:xfrm>
        </p:spPr>
        <p:txBody>
          <a:bodyPr anchor="t">
            <a:noAutofit/>
          </a:bodyPr>
          <a:lstStyle/>
          <a:p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Rozsah EMS z hlediska územního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 smtClean="0"/>
              <a:t>Obr. 2 zvláště chráněná území zdroj: AOPK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65759" y="1412776"/>
            <a:ext cx="4308333" cy="5040560"/>
          </a:xfrm>
        </p:spPr>
        <p:txBody>
          <a:bodyPr>
            <a:normAutofit lnSpcReduction="10000"/>
          </a:bodyPr>
          <a:lstStyle/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HQ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HQ se nachází v katastrálním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území Boletice nad Labem a</a:t>
            </a:r>
          </a:p>
          <a:p>
            <a:pPr mar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přímo sousedí se závodem Boletice. Uzemní hranice HQ je na výřezu mapy zvýrazněna červeně a je zároveň hranicí rozsahu EMS (obr. 1). Situace vzhledem k zvláště chráněným územím je patrná z mapy (obr. 2).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1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1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		       Obr. 1 umístění HQ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52" cy="690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25" y="4270148"/>
            <a:ext cx="1688092" cy="1944216"/>
          </a:xfrm>
          <a:prstGeom prst="rect">
            <a:avLst/>
          </a:prstGeom>
        </p:spPr>
      </p:pic>
      <p:pic>
        <p:nvPicPr>
          <p:cNvPr id="7" name="Zástupný symbol pro 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93" y="2660384"/>
            <a:ext cx="402370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864096"/>
          </a:xfrm>
        </p:spPr>
        <p:txBody>
          <a:bodyPr anchor="t">
            <a:noAutofit/>
          </a:bodyPr>
          <a:lstStyle/>
          <a:p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Rozsah EMS z hlediska územního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Obr</a:t>
            </a:r>
            <a:r>
              <a:rPr lang="cs-CZ" sz="1000" dirty="0"/>
              <a:t>. </a:t>
            </a:r>
            <a:r>
              <a:rPr lang="cs-CZ" sz="1000" dirty="0" smtClean="0"/>
              <a:t>4 </a:t>
            </a:r>
            <a:r>
              <a:rPr lang="cs-CZ" sz="1000" dirty="0"/>
              <a:t>zvláště chráněná území zdroj: AOPK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65760" y="1412776"/>
            <a:ext cx="4173536" cy="5040560"/>
          </a:xfrm>
        </p:spPr>
        <p:txBody>
          <a:bodyPr>
            <a:normAutofit fontScale="92500" lnSpcReduction="10000"/>
          </a:bodyPr>
          <a:lstStyle/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Závod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Boletice</a:t>
            </a:r>
          </a:p>
          <a:p>
            <a:pPr marL="0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Závod Boletice se nachází v katastrálním území Boletice nad Labem v průmyslové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zóně. Nejzazší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hranice areálu je vzdálena cca 75m od významného vodního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toku Labe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 Závod se nachází v CHKO České Středohoří. Situace vzhledem k zvláště chráněným územím je patrná z mapy (obr.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4).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Hranice areálu závodu Boletice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mapě zvýrazněna červeně a je zároveň</a:t>
            </a:r>
          </a:p>
          <a:p>
            <a:pPr marL="0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hranicí rozsahu EMS. (obr.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3).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 smtClean="0">
                <a:latin typeface="Arial" pitchFamily="34" charset="0"/>
                <a:cs typeface="Arial" pitchFamily="34" charset="0"/>
              </a:rPr>
              <a:t>Obr. 3 umístění závodu Boletice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52" cy="690880"/>
          </a:xfrm>
          <a:prstGeom prst="rect">
            <a:avLst/>
          </a:prstGeom>
        </p:spPr>
      </p:pic>
      <p:pic>
        <p:nvPicPr>
          <p:cNvPr id="7" name="Zástupný symbol pro 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45" y="2464027"/>
            <a:ext cx="4023709" cy="27983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5" y="5013176"/>
            <a:ext cx="2715193" cy="12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864096"/>
          </a:xfrm>
        </p:spPr>
        <p:txBody>
          <a:bodyPr anchor="t">
            <a:noAutofit/>
          </a:bodyPr>
          <a:lstStyle/>
          <a:p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Rozsah EMS z hlediska územního</a:t>
            </a:r>
            <a:endParaRPr lang="en-GB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Obr. 6 zvláště chráněná území zdroj: AOPK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65760" y="1412776"/>
            <a:ext cx="4173536" cy="5040560"/>
          </a:xfrm>
        </p:spPr>
        <p:txBody>
          <a:bodyPr>
            <a:normAutofit fontScale="85000" lnSpcReduction="10000"/>
          </a:bodyPr>
          <a:lstStyle/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Závod Jílové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0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Závod Jílové se nachází v katastrálním území Martiněves u Děčína. Areál závodu dělí místní komunikace a Jílovský potok. Uzemní hranice závodu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Jílové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na mapě zvýrazněna červeně a je zároveň hranicí rozsahu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EMS (obr. 5).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Závod Jílové se nachází celou plochou v ptačí oblasti - Labské pískovce a vzdálen je cca 484 m od evropsky významné lokality - Jílové u Děčína-škola (soustava NATURA 2000). Umístění vzhledem k zvláště chráněným územím ČR je patrné z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mapy (obr. 6).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74625" lvl="0" indent="-17462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None/>
            </a:pPr>
            <a:r>
              <a:rPr lang="cs-CZ" sz="1000" dirty="0" smtClean="0">
                <a:latin typeface="Arial" pitchFamily="34" charset="0"/>
                <a:cs typeface="Arial" pitchFamily="34" charset="0"/>
              </a:rPr>
              <a:t>Obr. 5 umístění závodu Jílové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52" cy="690880"/>
          </a:xfrm>
          <a:prstGeom prst="rect">
            <a:avLst/>
          </a:prstGeom>
        </p:spPr>
      </p:pic>
      <p:pic>
        <p:nvPicPr>
          <p:cNvPr id="7" name="Zástupný symbol pro 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26" y="2134672"/>
            <a:ext cx="4023709" cy="27983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85650"/>
            <a:ext cx="2949740" cy="13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352" cy="690880"/>
          </a:xfrm>
          <a:prstGeom prst="rect">
            <a:avLst/>
          </a:prstGeom>
        </p:spPr>
      </p:pic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 smtClean="0"/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038EC-4AA7-4922-B13B-F86C227357B6}" type="slidenum">
              <a:rPr lang="sv-SE" smtClean="0"/>
              <a:pPr>
                <a:defRPr/>
              </a:pPr>
              <a:t>6</a:t>
            </a:fld>
            <a:endParaRPr lang="sv-SE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5440"/>
            <a:ext cx="8229600" cy="980728"/>
          </a:xfrm>
        </p:spPr>
        <p:txBody>
          <a:bodyPr/>
          <a:lstStyle/>
          <a:p>
            <a:r>
              <a:rPr lang="cs-CZ" sz="3600" kern="0" dirty="0" smtClean="0">
                <a:solidFill>
                  <a:srgbClr val="003772"/>
                </a:solidFill>
                <a:effectLst/>
                <a:latin typeface="Arial"/>
              </a:rPr>
              <a:t>Kritéria environmentálního profilu</a:t>
            </a:r>
            <a:endParaRPr lang="cs-CZ" sz="3600" kern="0" dirty="0">
              <a:solidFill>
                <a:srgbClr val="003772"/>
              </a:solidFill>
              <a:effectLst/>
              <a:latin typeface="Arial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65275"/>
            <a:ext cx="7862888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Úvod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endParaRPr lang="cs-CZ" sz="2000" b="1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Environmentální profil je hodnocen pro závody Jílové a Boletice.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Všechny číselné hodnoty jednotlivých kritérií a ukazatelů vývoje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Environmentálního profilu byly vztaženy na jednotku prodané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produkce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vyjádřené v tisících metrech čtverečních. Uvedeny jsou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Meziroční rozdíly sledovaných kritérií a ukazatelů, vyjádřené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procentech.</a:t>
            </a: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Hodnoty produkce: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Boletice = 104677 tis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sz="1600" dirty="0" smtClean="0"/>
              <a:t>			</a:t>
            </a:r>
            <a:r>
              <a:rPr lang="cs-CZ" sz="1600" dirty="0"/>
              <a:t>          </a:t>
            </a:r>
            <a:r>
              <a:rPr lang="cs-CZ" sz="1600" dirty="0" smtClean="0"/>
              <a:t>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Jílové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24399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tis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endParaRPr lang="cs-CZ" sz="1600" dirty="0" smtClean="0"/>
          </a:p>
          <a:p>
            <a:pPr algn="just" eaLnBrk="1" hangingPunct="1">
              <a:lnSpc>
                <a:spcPct val="100000"/>
              </a:lnSpc>
              <a:spcBef>
                <a:spcPts val="350"/>
              </a:spcBef>
              <a:buFont typeface="Wingdings" pitchFamily="2" charset="2"/>
              <a:buNone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03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601216" y="116632"/>
            <a:ext cx="8229600" cy="432048"/>
          </a:xfrm>
        </p:spPr>
        <p:txBody>
          <a:bodyPr>
            <a:noAutofit/>
          </a:bodyPr>
          <a:lstStyle/>
          <a:p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Kritéria environmentálního profilu  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Jílové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Spotřeba základních surovin a materiálů</a:t>
            </a: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algn="just">
              <a:spcBef>
                <a:spcPts val="350"/>
              </a:spcBef>
              <a:buNone/>
            </a:pPr>
            <a:endParaRPr lang="cs-CZ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endParaRPr lang="cs-CZ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endParaRPr lang="cs-CZ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endParaRPr lang="cs-CZ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7120"/>
            <a:ext cx="1800352" cy="6908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25" y="2243382"/>
            <a:ext cx="6052529" cy="19611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25" y="836783"/>
            <a:ext cx="8331550" cy="12003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352" y="4206380"/>
            <a:ext cx="6083011" cy="195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Kritéria environmentálního profilu  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Jílové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en-GB" sz="5100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Spotřeba</a:t>
            </a:r>
            <a:r>
              <a:rPr lang="en-GB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elektrické energie, </a:t>
            </a:r>
            <a:r>
              <a:rPr lang="cs-CZ" sz="5100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z.plynu</a:t>
            </a:r>
            <a:r>
              <a:rPr lang="cs-CZ" sz="51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vody</a:t>
            </a:r>
            <a:endParaRPr lang="cs-CZ" sz="51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Všechny číselné hodnoty jednotlivých kritérií a ukazatelů vývoje environmentálního profilu byly vztaženy na jednotku prodané produkce vyjádřené v tisících metrech čtverečních. Uvedeny jsou meziroční rozdíly sledovaných kritérií a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ukazatelů vyjádřené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%</a:t>
            </a:r>
          </a:p>
          <a:p>
            <a:pPr>
              <a:spcBef>
                <a:spcPts val="350"/>
              </a:spcBef>
              <a:buNone/>
            </a:pP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4" y="6202016"/>
            <a:ext cx="1709414" cy="6559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0" y="1055731"/>
            <a:ext cx="8331550" cy="10366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0343"/>
            <a:ext cx="9144000" cy="21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cs-CZ" sz="1800" kern="0" dirty="0" smtClean="0">
                <a:solidFill>
                  <a:srgbClr val="003772"/>
                </a:solidFill>
                <a:effectLst/>
                <a:latin typeface="Arial"/>
              </a:rPr>
              <a:t>Kritéria environmentálního profilu  závod </a:t>
            </a:r>
            <a:r>
              <a:rPr lang="cs-CZ" sz="1800" kern="0" dirty="0">
                <a:solidFill>
                  <a:srgbClr val="003772"/>
                </a:solidFill>
                <a:effectLst/>
                <a:latin typeface="Arial"/>
              </a:rPr>
              <a:t>Jílové</a:t>
            </a:r>
            <a:r>
              <a:rPr lang="en-GB" sz="1800" kern="0" dirty="0">
                <a:solidFill>
                  <a:srgbClr val="003772"/>
                </a:solidFill>
                <a:effectLst/>
                <a:latin typeface="Arial"/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350"/>
              </a:spcBef>
              <a:buNone/>
            </a:pPr>
            <a:r>
              <a:rPr lang="cs-CZ" sz="51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Produkce odpadů</a:t>
            </a:r>
            <a:endParaRPr lang="cs-CZ" sz="51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  <a:buNone/>
            </a:pPr>
            <a:endParaRPr lang="cs-CZ" sz="60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50"/>
              </a:spcBef>
              <a:buNone/>
            </a:pPr>
            <a:r>
              <a:rPr lang="cs-CZ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Všechny číselné hodnoty jednotlivých kritérií a ukazatelů vývoje environmentálního profilu byly vztaženy na jednotku prodané produkce vyjádřené v tisících metrech čtverečních. Uvedeny jsou meziroční rozdíly sledovaných kritérií a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ukazatelů vyjádřené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v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%</a:t>
            </a:r>
            <a:endParaRPr lang="cs-CZ" sz="48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4" y="6167120"/>
            <a:ext cx="1800352" cy="6908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25" y="1254838"/>
            <a:ext cx="8331550" cy="10457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7169"/>
            <a:ext cx="9144000" cy="21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15609</TotalTime>
  <Words>819</Words>
  <Application>Microsoft Office PowerPoint</Application>
  <PresentationFormat>Předvádění na obrazovce (4:3)</PresentationFormat>
  <Paragraphs>265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Palatino Linotype</vt:lpstr>
      <vt:lpstr>Wingdings</vt:lpstr>
      <vt:lpstr>Exekutivní</vt:lpstr>
      <vt:lpstr>Environmentální Profil </vt:lpstr>
      <vt:lpstr>Představení firmy</vt:lpstr>
      <vt:lpstr>Rozsah EMS z hlediska územního</vt:lpstr>
      <vt:lpstr>Rozsah EMS z hlediska územního</vt:lpstr>
      <vt:lpstr>Rozsah EMS z hlediska územního</vt:lpstr>
      <vt:lpstr>Kritéria environmentálního profilu</vt:lpstr>
      <vt:lpstr>Kritéria environmentálního profilu  závod Jílové </vt:lpstr>
      <vt:lpstr>Kritéria environmentálního profilu  závod Jílové </vt:lpstr>
      <vt:lpstr>Kritéria environmentálního profilu  závod Jílové </vt:lpstr>
      <vt:lpstr>Kritéria environmentálního profilu  závod Boletice </vt:lpstr>
      <vt:lpstr>Kritéria environmentálního profilu  závod Boletice </vt:lpstr>
      <vt:lpstr>Kritéria environmentálního profilu  závod Boletice</vt:lpstr>
      <vt:lpstr>Hodnocení plnění cílů</vt:lpstr>
      <vt:lpstr>Hodnocení plnění cílů</vt:lpstr>
      <vt:lpstr>Hodnocení  environmentálního profilu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Náklady na oblast  životního prostředí- Jílové</dc:title>
  <dc:creator>Valued Acer Customer</dc:creator>
  <cp:lastModifiedBy>Ing. Tereza Armić Sponza</cp:lastModifiedBy>
  <cp:revision>145</cp:revision>
  <cp:lastPrinted>2014-02-03T10:18:58Z</cp:lastPrinted>
  <dcterms:created xsi:type="dcterms:W3CDTF">2012-11-29T08:40:21Z</dcterms:created>
  <dcterms:modified xsi:type="dcterms:W3CDTF">2018-10-17T06:00:25Z</dcterms:modified>
</cp:coreProperties>
</file>