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9" r:id="rId3"/>
    <p:sldId id="282" r:id="rId4"/>
    <p:sldId id="283" r:id="rId5"/>
    <p:sldId id="284" r:id="rId6"/>
    <p:sldId id="262" r:id="rId7"/>
    <p:sldId id="257" r:id="rId8"/>
    <p:sldId id="264" r:id="rId9"/>
    <p:sldId id="266" r:id="rId10"/>
    <p:sldId id="270" r:id="rId11"/>
    <p:sldId id="272" r:id="rId12"/>
    <p:sldId id="274" r:id="rId13"/>
    <p:sldId id="278" r:id="rId14"/>
    <p:sldId id="280" r:id="rId15"/>
    <p:sldId id="285" r:id="rId16"/>
    <p:sldId id="279" r:id="rId17"/>
  </p:sldIdLst>
  <p:sldSz cx="9144000" cy="6858000" type="screen4x3"/>
  <p:notesSz cx="7104063" cy="1023461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86" d="100"/>
          <a:sy n="86" d="100"/>
        </p:scale>
        <p:origin x="138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cs-CZ"/>
              <a:t>Kliknutím lze upravit styl.</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7" name="Date Placeholder 6"/>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8" name="Slide Number Placeholder 7"/>
          <p:cNvSpPr>
            <a:spLocks noGrp="1"/>
          </p:cNvSpPr>
          <p:nvPr>
            <p:ph type="sldNum" sz="quarter" idx="11"/>
          </p:nvPr>
        </p:nvSpPr>
        <p:spPr/>
        <p:txBody>
          <a:bodyPr/>
          <a:lstStyle/>
          <a:p>
            <a:fld id="{79D52A7F-EAB6-4E99-8C2B-A3BB1299388B}"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cs-CZ"/>
              <a:t>Kliknutím lze upravit styl.</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D52A7F-EAB6-4E99-8C2B-A3BB1299388B}"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52A7F-EAB6-4E99-8C2B-A3BB1299388B}"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7" name="Date Placeholder 6"/>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D52A7F-EAB6-4E99-8C2B-A3BB1299388B}"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cs-CZ"/>
              <a:t>Kliknutím lze upravit styl.</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cs-CZ"/>
              <a:t>Kliknutím lze upravit styl.</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03E712D5-EAE7-4161-9DD7-F6AB965068F3}" type="datetimeFigureOut">
              <a:rPr lang="en-GB" smtClean="0"/>
              <a:pPr/>
              <a:t>20/11/2019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D52A7F-EAB6-4E99-8C2B-A3BB1299388B}"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cs-CZ"/>
              <a:t>Kliknutím lze upravit styl.</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3E712D5-EAE7-4161-9DD7-F6AB965068F3}" type="datetimeFigureOut">
              <a:rPr lang="en-GB" smtClean="0"/>
              <a:pPr/>
              <a:t>20/11/2019</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9D52A7F-EAB6-4E99-8C2B-A3BB1299388B}" type="slidenum">
              <a:rPr lang="en-GB" smtClean="0"/>
              <a:pPr/>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1979712" y="404664"/>
            <a:ext cx="6654476" cy="1728192"/>
          </a:xfrm>
        </p:spPr>
        <p:txBody>
          <a:bodyPr anchor="ctr">
            <a:normAutofit/>
          </a:bodyPr>
          <a:lstStyle/>
          <a:p>
            <a:pPr algn="ctr"/>
            <a:r>
              <a:rPr lang="cs-CZ" sz="6000" kern="0" cap="none" dirty="0">
                <a:solidFill>
                  <a:srgbClr val="003772"/>
                </a:solidFill>
                <a:latin typeface="Arial"/>
              </a:rPr>
              <a:t>Environmentální Profil</a:t>
            </a:r>
            <a:r>
              <a:rPr lang="en-US" sz="6000" kern="0" cap="none" dirty="0">
                <a:solidFill>
                  <a:srgbClr val="003772"/>
                </a:solidFill>
                <a:latin typeface="Arial"/>
              </a:rPr>
              <a:t> </a:t>
            </a:r>
            <a:endParaRPr lang="en-GB" sz="3600" dirty="0"/>
          </a:p>
        </p:txBody>
      </p:sp>
      <p:sp>
        <p:nvSpPr>
          <p:cNvPr id="5" name="Zástupný symbol pro obsah 4"/>
          <p:cNvSpPr>
            <a:spLocks noGrp="1"/>
          </p:cNvSpPr>
          <p:nvPr>
            <p:ph idx="1"/>
          </p:nvPr>
        </p:nvSpPr>
        <p:spPr>
          <a:xfrm>
            <a:off x="457200" y="2852936"/>
            <a:ext cx="7467600" cy="1152128"/>
          </a:xfrm>
        </p:spPr>
        <p:txBody>
          <a:bodyPr/>
          <a:lstStyle/>
          <a:p>
            <a:endParaRPr lang="cs-CZ" dirty="0"/>
          </a:p>
          <a:p>
            <a:endParaRPr lang="en-GB" dirty="0"/>
          </a:p>
        </p:txBody>
      </p:sp>
      <p:sp>
        <p:nvSpPr>
          <p:cNvPr id="7" name="Rectangle 8"/>
          <p:cNvSpPr txBox="1">
            <a:spLocks noChangeArrowheads="1"/>
          </p:cNvSpPr>
          <p:nvPr/>
        </p:nvSpPr>
        <p:spPr bwMode="auto">
          <a:xfrm>
            <a:off x="1" y="2240855"/>
            <a:ext cx="9036496"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lnSpc>
                <a:spcPct val="95000"/>
              </a:lnSpc>
              <a:spcBef>
                <a:spcPct val="15000"/>
              </a:spcBef>
              <a:spcAft>
                <a:spcPct val="0"/>
              </a:spcAft>
              <a:buClr>
                <a:schemeClr val="bg2"/>
              </a:buClr>
              <a:buFont typeface="Wingdings" pitchFamily="2" charset="2"/>
              <a:buNone/>
              <a:defRPr sz="2800">
                <a:solidFill>
                  <a:schemeClr val="bg2"/>
                </a:solidFill>
                <a:latin typeface="+mn-lt"/>
                <a:ea typeface="+mn-ea"/>
                <a:cs typeface="+mn-cs"/>
              </a:defRPr>
            </a:lvl1pPr>
            <a:lvl2pPr marL="631825" indent="-187325" algn="l" rtl="0" eaLnBrk="0" fontAlgn="base" hangingPunct="0">
              <a:lnSpc>
                <a:spcPct val="95000"/>
              </a:lnSpc>
              <a:spcBef>
                <a:spcPct val="15000"/>
              </a:spcBef>
              <a:spcAft>
                <a:spcPct val="0"/>
              </a:spcAft>
              <a:buClr>
                <a:schemeClr val="bg2"/>
              </a:buClr>
              <a:buFont typeface="Wingdings" pitchFamily="2" charset="2"/>
              <a:buChar char="w"/>
              <a:defRPr sz="2000">
                <a:solidFill>
                  <a:schemeClr val="tx1"/>
                </a:solidFill>
                <a:latin typeface="+mn-lt"/>
              </a:defRPr>
            </a:lvl2pPr>
            <a:lvl3pPr marL="1082675" indent="-184150" algn="l" rtl="0" eaLnBrk="0" fontAlgn="base" hangingPunct="0">
              <a:lnSpc>
                <a:spcPct val="95000"/>
              </a:lnSpc>
              <a:spcBef>
                <a:spcPct val="15000"/>
              </a:spcBef>
              <a:spcAft>
                <a:spcPct val="0"/>
              </a:spcAft>
              <a:buClr>
                <a:schemeClr val="bg2"/>
              </a:buClr>
              <a:buChar char="•"/>
              <a:defRPr sz="2000">
                <a:solidFill>
                  <a:schemeClr val="tx1"/>
                </a:solidFill>
                <a:latin typeface="+mn-lt"/>
              </a:defRPr>
            </a:lvl3pPr>
            <a:lvl4pPr marL="1528763" indent="-266700" algn="l" rtl="0" eaLnBrk="0" fontAlgn="base" hangingPunct="0">
              <a:lnSpc>
                <a:spcPct val="95000"/>
              </a:lnSpc>
              <a:spcBef>
                <a:spcPct val="15000"/>
              </a:spcBef>
              <a:spcAft>
                <a:spcPct val="0"/>
              </a:spcAft>
              <a:buClr>
                <a:schemeClr val="bg2"/>
              </a:buClr>
              <a:buChar char="–"/>
              <a:defRPr>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85000"/>
              </a:lnSpc>
              <a:spcBef>
                <a:spcPct val="15000"/>
              </a:spcBef>
              <a:spcAft>
                <a:spcPct val="0"/>
              </a:spcAft>
              <a:buClr>
                <a:srgbClr val="808080"/>
              </a:buClr>
              <a:buSzTx/>
              <a:buFont typeface="Wingdings" pitchFamily="2" charset="2"/>
              <a:buNone/>
              <a:tabLst/>
              <a:defRPr/>
            </a:pPr>
            <a:r>
              <a:rPr kumimoji="0" lang="cs-CZ" sz="2800" b="0" i="0" u="none" strike="noStrike" kern="0" cap="none" spc="0" normalizeH="0" baseline="0" noProof="0" dirty="0">
                <a:ln>
                  <a:noFill/>
                </a:ln>
                <a:solidFill>
                  <a:srgbClr val="808080"/>
                </a:solidFill>
                <a:effectLst/>
                <a:uLnTx/>
                <a:uFillTx/>
                <a:latin typeface="Arial"/>
                <a:ea typeface="+mn-ea"/>
                <a:cs typeface="+mn-cs"/>
              </a:rPr>
              <a:t>DS Smith </a:t>
            </a:r>
            <a:r>
              <a:rPr kumimoji="0" lang="cs-CZ" sz="2800" b="0" i="0" u="none" strike="noStrike" kern="0" cap="none" spc="0" normalizeH="0" baseline="0" noProof="0" dirty="0" err="1">
                <a:ln>
                  <a:noFill/>
                </a:ln>
                <a:solidFill>
                  <a:srgbClr val="808080"/>
                </a:solidFill>
                <a:effectLst/>
                <a:uLnTx/>
                <a:uFillTx/>
                <a:latin typeface="Arial"/>
                <a:ea typeface="+mn-ea"/>
                <a:cs typeface="+mn-cs"/>
              </a:rPr>
              <a:t>Packaging</a:t>
            </a:r>
            <a:r>
              <a:rPr kumimoji="0" lang="cs-CZ" sz="2800" b="0" i="0" u="none" strike="noStrike" kern="0" cap="none" spc="0" normalizeH="0" baseline="0" noProof="0" dirty="0">
                <a:ln>
                  <a:noFill/>
                </a:ln>
                <a:solidFill>
                  <a:srgbClr val="808080"/>
                </a:solidFill>
                <a:effectLst/>
                <a:uLnTx/>
                <a:uFillTx/>
                <a:latin typeface="Arial"/>
                <a:ea typeface="+mn-ea"/>
                <a:cs typeface="+mn-cs"/>
              </a:rPr>
              <a:t> </a:t>
            </a:r>
            <a:r>
              <a:rPr lang="cs-CZ" kern="0" dirty="0">
                <a:solidFill>
                  <a:srgbClr val="808080"/>
                </a:solidFill>
                <a:latin typeface="Arial"/>
              </a:rPr>
              <a:t>Czech Republic</a:t>
            </a:r>
            <a:r>
              <a:rPr kumimoji="0" lang="cs-CZ" sz="2800" b="0" i="0" u="none" strike="noStrike" kern="0" cap="none" spc="0" normalizeH="0" baseline="0" noProof="0" dirty="0">
                <a:ln>
                  <a:noFill/>
                </a:ln>
                <a:solidFill>
                  <a:srgbClr val="808080"/>
                </a:solidFill>
                <a:effectLst/>
                <a:uLnTx/>
                <a:uFillTx/>
                <a:latin typeface="Arial"/>
                <a:ea typeface="+mn-ea"/>
                <a:cs typeface="+mn-cs"/>
              </a:rPr>
              <a:t>, s.r.o. za rok 2018</a:t>
            </a:r>
          </a:p>
        </p:txBody>
      </p:sp>
      <p:pic>
        <p:nvPicPr>
          <p:cNvPr id="8" name="Picture 5" descr="Pine_shoot_2000x845p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95612"/>
            <a:ext cx="9144000" cy="386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455" y="0"/>
            <a:ext cx="1800305" cy="1367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548680"/>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Boletice</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620688"/>
            <a:ext cx="8229600" cy="5688632"/>
          </a:xfrm>
        </p:spPr>
        <p:txBody>
          <a:bodyPr>
            <a:normAutofit fontScale="55000" lnSpcReduction="20000"/>
          </a:bodyPr>
          <a:lstStyle/>
          <a:p>
            <a:pPr>
              <a:spcBef>
                <a:spcPts val="350"/>
              </a:spcBef>
              <a:buNone/>
            </a:pPr>
            <a:r>
              <a:rPr lang="en-GB" sz="5100" u="sng" dirty="0" err="1">
                <a:solidFill>
                  <a:schemeClr val="accent1"/>
                </a:solidFill>
                <a:latin typeface="Arial" pitchFamily="34" charset="0"/>
                <a:cs typeface="Arial" pitchFamily="34" charset="0"/>
              </a:rPr>
              <a:t>Spotřeba</a:t>
            </a:r>
            <a:r>
              <a:rPr lang="en-GB" sz="5100" u="sng" dirty="0">
                <a:solidFill>
                  <a:schemeClr val="accent1"/>
                </a:solidFill>
                <a:latin typeface="Arial" pitchFamily="34" charset="0"/>
                <a:cs typeface="Arial" pitchFamily="34" charset="0"/>
              </a:rPr>
              <a:t> </a:t>
            </a:r>
            <a:r>
              <a:rPr lang="en-GB" sz="5100" u="sng" dirty="0" err="1">
                <a:solidFill>
                  <a:schemeClr val="accent1"/>
                </a:solidFill>
                <a:latin typeface="Arial" pitchFamily="34" charset="0"/>
                <a:cs typeface="Arial" pitchFamily="34" charset="0"/>
              </a:rPr>
              <a:t>základních</a:t>
            </a:r>
            <a:r>
              <a:rPr lang="en-GB" sz="5100" u="sng" dirty="0">
                <a:solidFill>
                  <a:schemeClr val="accent1"/>
                </a:solidFill>
                <a:latin typeface="Arial" pitchFamily="34" charset="0"/>
                <a:cs typeface="Arial" pitchFamily="34" charset="0"/>
              </a:rPr>
              <a:t> </a:t>
            </a:r>
            <a:r>
              <a:rPr lang="en-GB" sz="5100" u="sng" dirty="0" err="1">
                <a:solidFill>
                  <a:schemeClr val="accent1"/>
                </a:solidFill>
                <a:latin typeface="Arial" pitchFamily="34" charset="0"/>
                <a:cs typeface="Arial" pitchFamily="34" charset="0"/>
              </a:rPr>
              <a:t>surovin</a:t>
            </a:r>
            <a:r>
              <a:rPr lang="en-GB" sz="5100" u="sng" dirty="0">
                <a:solidFill>
                  <a:schemeClr val="accent1"/>
                </a:solidFill>
                <a:latin typeface="Arial" pitchFamily="34" charset="0"/>
                <a:cs typeface="Arial" pitchFamily="34" charset="0"/>
              </a:rPr>
              <a:t> a </a:t>
            </a:r>
            <a:r>
              <a:rPr lang="en-GB" sz="5100" u="sng" dirty="0" err="1">
                <a:solidFill>
                  <a:schemeClr val="accent1"/>
                </a:solidFill>
                <a:latin typeface="Arial" pitchFamily="34" charset="0"/>
                <a:cs typeface="Arial" pitchFamily="34" charset="0"/>
              </a:rPr>
              <a:t>materiálů</a:t>
            </a:r>
            <a:endParaRPr lang="cs-CZ" sz="51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800" dirty="0">
              <a:solidFill>
                <a:schemeClr val="accent1"/>
              </a:solidFill>
            </a:endParaRPr>
          </a:p>
          <a:p>
            <a:endParaRPr lang="cs-CZ"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ázek 3">
            <a:extLst>
              <a:ext uri="{FF2B5EF4-FFF2-40B4-BE49-F238E27FC236}">
                <a16:creationId xmlns:a16="http://schemas.microsoft.com/office/drawing/2014/main" id="{4FB5BAF2-6A1E-4381-89C1-838295B0719E}"/>
              </a:ext>
            </a:extLst>
          </p:cNvPr>
          <p:cNvPicPr>
            <a:picLocks noChangeAspect="1"/>
          </p:cNvPicPr>
          <p:nvPr/>
        </p:nvPicPr>
        <p:blipFill>
          <a:blip r:embed="rId3"/>
          <a:stretch>
            <a:fillRect/>
          </a:stretch>
        </p:blipFill>
        <p:spPr>
          <a:xfrm>
            <a:off x="102518" y="1224960"/>
            <a:ext cx="8938964" cy="1082156"/>
          </a:xfrm>
          <a:prstGeom prst="rect">
            <a:avLst/>
          </a:prstGeom>
        </p:spPr>
      </p:pic>
      <p:pic>
        <p:nvPicPr>
          <p:cNvPr id="5" name="Obrázek 4">
            <a:extLst>
              <a:ext uri="{FF2B5EF4-FFF2-40B4-BE49-F238E27FC236}">
                <a16:creationId xmlns:a16="http://schemas.microsoft.com/office/drawing/2014/main" id="{53554ABC-3B0E-4015-97A2-EBF5AC2A1611}"/>
              </a:ext>
            </a:extLst>
          </p:cNvPr>
          <p:cNvPicPr>
            <a:picLocks noChangeAspect="1"/>
          </p:cNvPicPr>
          <p:nvPr/>
        </p:nvPicPr>
        <p:blipFill>
          <a:blip r:embed="rId4"/>
          <a:stretch>
            <a:fillRect/>
          </a:stretch>
        </p:blipFill>
        <p:spPr>
          <a:xfrm>
            <a:off x="0" y="2830089"/>
            <a:ext cx="9144000" cy="1848385"/>
          </a:xfrm>
          <a:prstGeom prst="rect">
            <a:avLst/>
          </a:prstGeom>
        </p:spPr>
      </p:pic>
    </p:spTree>
    <p:extLst>
      <p:ext uri="{BB962C8B-B14F-4D97-AF65-F5344CB8AC3E}">
        <p14:creationId xmlns:p14="http://schemas.microsoft.com/office/powerpoint/2010/main" val="285367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620688"/>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Boletice</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692696"/>
            <a:ext cx="8229600" cy="5433467"/>
          </a:xfrm>
        </p:spPr>
        <p:txBody>
          <a:bodyPr>
            <a:normAutofit fontScale="62500" lnSpcReduction="20000"/>
          </a:bodyPr>
          <a:lstStyle/>
          <a:p>
            <a:pPr>
              <a:spcBef>
                <a:spcPts val="350"/>
              </a:spcBef>
              <a:buNone/>
            </a:pPr>
            <a:r>
              <a:rPr lang="en-GB" sz="5100" u="sng" dirty="0" err="1">
                <a:solidFill>
                  <a:schemeClr val="accent1"/>
                </a:solidFill>
                <a:latin typeface="Arial" pitchFamily="34" charset="0"/>
                <a:cs typeface="Arial" pitchFamily="34" charset="0"/>
              </a:rPr>
              <a:t>Spotřeba</a:t>
            </a:r>
            <a:r>
              <a:rPr lang="en-GB" sz="5100" u="sng" dirty="0">
                <a:solidFill>
                  <a:schemeClr val="accent1"/>
                </a:solidFill>
                <a:latin typeface="Arial" pitchFamily="34" charset="0"/>
                <a:cs typeface="Arial" pitchFamily="34" charset="0"/>
              </a:rPr>
              <a:t> </a:t>
            </a:r>
            <a:r>
              <a:rPr lang="cs-CZ" sz="5100" u="sng" dirty="0">
                <a:solidFill>
                  <a:schemeClr val="accent1"/>
                </a:solidFill>
                <a:latin typeface="Arial" pitchFamily="34" charset="0"/>
                <a:cs typeface="Arial" pitchFamily="34" charset="0"/>
              </a:rPr>
              <a:t>elektrické energie, </a:t>
            </a:r>
            <a:r>
              <a:rPr lang="cs-CZ" sz="5100" u="sng" dirty="0" err="1">
                <a:solidFill>
                  <a:schemeClr val="accent1"/>
                </a:solidFill>
                <a:latin typeface="Arial" pitchFamily="34" charset="0"/>
                <a:cs typeface="Arial" pitchFamily="34" charset="0"/>
              </a:rPr>
              <a:t>z.plynu</a:t>
            </a:r>
            <a:r>
              <a:rPr lang="cs-CZ" sz="5100" u="sng" dirty="0">
                <a:solidFill>
                  <a:schemeClr val="accent1"/>
                </a:solidFill>
                <a:latin typeface="Arial" pitchFamily="34" charset="0"/>
                <a:cs typeface="Arial" pitchFamily="34" charset="0"/>
              </a:rPr>
              <a:t> a vody</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800" dirty="0">
              <a:solidFill>
                <a:schemeClr val="accent1"/>
              </a:solidFill>
            </a:endParaRPr>
          </a:p>
          <a:p>
            <a:endParaRPr lang="cs-CZ"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Obrázek 2">
            <a:extLst>
              <a:ext uri="{FF2B5EF4-FFF2-40B4-BE49-F238E27FC236}">
                <a16:creationId xmlns:a16="http://schemas.microsoft.com/office/drawing/2014/main" id="{4544A231-A911-440F-949B-6A5506C19522}"/>
              </a:ext>
            </a:extLst>
          </p:cNvPr>
          <p:cNvPicPr>
            <a:picLocks noChangeAspect="1"/>
          </p:cNvPicPr>
          <p:nvPr/>
        </p:nvPicPr>
        <p:blipFill>
          <a:blip r:embed="rId3"/>
          <a:stretch>
            <a:fillRect/>
          </a:stretch>
        </p:blipFill>
        <p:spPr>
          <a:xfrm>
            <a:off x="0" y="2924944"/>
            <a:ext cx="9144000" cy="1894174"/>
          </a:xfrm>
          <a:prstGeom prst="rect">
            <a:avLst/>
          </a:prstGeom>
        </p:spPr>
      </p:pic>
      <p:pic>
        <p:nvPicPr>
          <p:cNvPr id="4" name="Obrázek 3">
            <a:extLst>
              <a:ext uri="{FF2B5EF4-FFF2-40B4-BE49-F238E27FC236}">
                <a16:creationId xmlns:a16="http://schemas.microsoft.com/office/drawing/2014/main" id="{DD4064B9-74EC-42C2-8B4B-0C847A725EF6}"/>
              </a:ext>
            </a:extLst>
          </p:cNvPr>
          <p:cNvPicPr>
            <a:picLocks noChangeAspect="1"/>
          </p:cNvPicPr>
          <p:nvPr/>
        </p:nvPicPr>
        <p:blipFill>
          <a:blip r:embed="rId4"/>
          <a:stretch>
            <a:fillRect/>
          </a:stretch>
        </p:blipFill>
        <p:spPr>
          <a:xfrm>
            <a:off x="102518" y="1374954"/>
            <a:ext cx="8938964" cy="1191281"/>
          </a:xfrm>
          <a:prstGeom prst="rect">
            <a:avLst/>
          </a:prstGeom>
        </p:spPr>
      </p:pic>
    </p:spTree>
    <p:extLst>
      <p:ext uri="{BB962C8B-B14F-4D97-AF65-F5344CB8AC3E}">
        <p14:creationId xmlns:p14="http://schemas.microsoft.com/office/powerpoint/2010/main" val="196008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620688"/>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Boletice</a:t>
            </a:r>
            <a:endParaRPr lang="en-GB" sz="1800" kern="0" dirty="0">
              <a:solidFill>
                <a:srgbClr val="003772"/>
              </a:solidFill>
              <a:effectLst/>
              <a:latin typeface="Arial"/>
            </a:endParaRPr>
          </a:p>
        </p:txBody>
      </p:sp>
      <p:sp>
        <p:nvSpPr>
          <p:cNvPr id="2" name="Zástupný symbol pro obsah 1"/>
          <p:cNvSpPr>
            <a:spLocks noGrp="1"/>
          </p:cNvSpPr>
          <p:nvPr>
            <p:ph idx="1"/>
          </p:nvPr>
        </p:nvSpPr>
        <p:spPr>
          <a:xfrm>
            <a:off x="457200" y="620688"/>
            <a:ext cx="8229600" cy="5688632"/>
          </a:xfrm>
        </p:spPr>
        <p:txBody>
          <a:bodyPr>
            <a:normAutofit fontScale="55000" lnSpcReduction="20000"/>
          </a:bodyPr>
          <a:lstStyle/>
          <a:p>
            <a:pPr>
              <a:spcBef>
                <a:spcPts val="350"/>
              </a:spcBef>
              <a:buNone/>
            </a:pPr>
            <a:r>
              <a:rPr lang="cs-CZ" sz="6000" u="sng" dirty="0">
                <a:solidFill>
                  <a:schemeClr val="accent1"/>
                </a:solidFill>
                <a:latin typeface="Arial" pitchFamily="34" charset="0"/>
                <a:cs typeface="Arial" pitchFamily="34" charset="0"/>
              </a:rPr>
              <a:t>Produkce odpadů</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800" dirty="0">
              <a:solidFill>
                <a:schemeClr val="accent1"/>
              </a:solidFill>
            </a:endParaRPr>
          </a:p>
          <a:p>
            <a:endParaRPr lang="cs-CZ" dirty="0"/>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ázek 3">
            <a:extLst>
              <a:ext uri="{FF2B5EF4-FFF2-40B4-BE49-F238E27FC236}">
                <a16:creationId xmlns:a16="http://schemas.microsoft.com/office/drawing/2014/main" id="{8EA15CEB-ED48-4EC5-AFB1-3FD2B213EF5E}"/>
              </a:ext>
            </a:extLst>
          </p:cNvPr>
          <p:cNvPicPr>
            <a:picLocks noChangeAspect="1"/>
          </p:cNvPicPr>
          <p:nvPr/>
        </p:nvPicPr>
        <p:blipFill>
          <a:blip r:embed="rId3"/>
          <a:stretch>
            <a:fillRect/>
          </a:stretch>
        </p:blipFill>
        <p:spPr>
          <a:xfrm>
            <a:off x="102518" y="1241376"/>
            <a:ext cx="8938964" cy="1054875"/>
          </a:xfrm>
          <a:prstGeom prst="rect">
            <a:avLst/>
          </a:prstGeom>
        </p:spPr>
      </p:pic>
      <p:pic>
        <p:nvPicPr>
          <p:cNvPr id="3" name="Obrázek 2">
            <a:extLst>
              <a:ext uri="{FF2B5EF4-FFF2-40B4-BE49-F238E27FC236}">
                <a16:creationId xmlns:a16="http://schemas.microsoft.com/office/drawing/2014/main" id="{4DE35A2D-9D57-4E2B-A40D-7C82046A2D4F}"/>
              </a:ext>
            </a:extLst>
          </p:cNvPr>
          <p:cNvPicPr>
            <a:picLocks noChangeAspect="1"/>
          </p:cNvPicPr>
          <p:nvPr/>
        </p:nvPicPr>
        <p:blipFill>
          <a:blip r:embed="rId4"/>
          <a:stretch>
            <a:fillRect/>
          </a:stretch>
        </p:blipFill>
        <p:spPr>
          <a:xfrm>
            <a:off x="0" y="3082793"/>
            <a:ext cx="9144000" cy="1844236"/>
          </a:xfrm>
          <a:prstGeom prst="rect">
            <a:avLst/>
          </a:prstGeom>
        </p:spPr>
      </p:pic>
    </p:spTree>
    <p:extLst>
      <p:ext uri="{BB962C8B-B14F-4D97-AF65-F5344CB8AC3E}">
        <p14:creationId xmlns:p14="http://schemas.microsoft.com/office/powerpoint/2010/main" val="403494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79512" y="764703"/>
            <a:ext cx="8784976" cy="5688633"/>
          </a:xfrm>
        </p:spPr>
        <p:txBody>
          <a:bodyPr>
            <a:normAutofit fontScale="70000" lnSpcReduction="20000"/>
          </a:bodyPr>
          <a:lstStyle/>
          <a:p>
            <a:pPr marL="0" indent="0">
              <a:buNone/>
            </a:pPr>
            <a:r>
              <a:rPr lang="cs-CZ" sz="2000" b="1" dirty="0">
                <a:latin typeface="Arial" panose="020B0604020202020204" pitchFamily="34" charset="0"/>
                <a:cs typeface="Arial" panose="020B0604020202020204" pitchFamily="34" charset="0"/>
              </a:rPr>
              <a:t>Environmentální cíle jsou stanoveny na kalendářní období  roku 2017 až 2018. </a:t>
            </a:r>
          </a:p>
          <a:p>
            <a:pPr marL="0" indent="0">
              <a:buNone/>
            </a:pPr>
            <a:endParaRPr lang="cs-CZ" sz="2000" b="1" dirty="0">
              <a:latin typeface="Arial" panose="020B0604020202020204" pitchFamily="34" charset="0"/>
              <a:cs typeface="Arial" panose="020B0604020202020204" pitchFamily="34" charset="0"/>
            </a:endParaRPr>
          </a:p>
          <a:p>
            <a:pPr marL="0" indent="0">
              <a:buNone/>
            </a:pPr>
            <a:r>
              <a:rPr lang="cs-CZ" sz="2000" b="1" dirty="0">
                <a:latin typeface="Arial" panose="020B0604020202020204" pitchFamily="34" charset="0"/>
                <a:cs typeface="Arial" panose="020B0604020202020204" pitchFamily="34" charset="0"/>
              </a:rPr>
              <a:t>1) Produkce nebezpečných odpadů – udržet klesající trend </a:t>
            </a:r>
            <a:r>
              <a:rPr lang="cs-CZ" altLang="cs-CZ" sz="2000" b="1" dirty="0">
                <a:latin typeface="Arial" panose="020B0604020202020204" pitchFamily="34" charset="0"/>
                <a:cs typeface="Arial" panose="020B0604020202020204" pitchFamily="34" charset="0"/>
              </a:rPr>
              <a:t>oproti roku 2016</a:t>
            </a:r>
            <a:r>
              <a:rPr lang="cs-CZ" sz="2000" b="1" dirty="0">
                <a:latin typeface="Arial" panose="020B0604020202020204" pitchFamily="34" charset="0"/>
                <a:cs typeface="Arial" panose="020B0604020202020204" pitchFamily="34" charset="0"/>
              </a:rPr>
              <a:t> (vyhodnocení v jednotkách tuny/produkci)</a:t>
            </a:r>
          </a:p>
          <a:p>
            <a:pPr marL="0" indent="0">
              <a:buNone/>
            </a:pPr>
            <a:r>
              <a:rPr lang="cs-CZ" sz="2000" dirty="0">
                <a:latin typeface="Arial" panose="020B0604020202020204" pitchFamily="34" charset="0"/>
                <a:cs typeface="Arial" panose="020B0604020202020204" pitchFamily="34" charset="0"/>
              </a:rPr>
              <a:t>Příznivý vývoj v produkci odpadů, kde se drží trend snižování celkové produkce odpadů v obou závodech. V Boleticích byla dosažena cílová hodnota pouze v roce 2017. V roce 2018 je zvýšená produkce odpadních barev (zbytky barev a vyřazené barvy s prošlou expirací). </a:t>
            </a:r>
          </a:p>
          <a:p>
            <a:pPr marL="0" indent="0">
              <a:buNone/>
            </a:pPr>
            <a:r>
              <a:rPr lang="cs-CZ" sz="2000" dirty="0">
                <a:latin typeface="Arial" panose="020B0604020202020204" pitchFamily="34" charset="0"/>
                <a:cs typeface="Arial" panose="020B0604020202020204" pitchFamily="34" charset="0"/>
              </a:rPr>
              <a:t>V Jílovém byla dosažena cílová hodnota za celé sledovaném období. </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altLang="cs-CZ" sz="2000" dirty="0">
                <a:latin typeface="Arial" panose="020B0604020202020204" pitchFamily="34" charset="0"/>
                <a:cs typeface="Arial" panose="020B0604020202020204" pitchFamily="34" charset="0"/>
              </a:rPr>
              <a:t>Cílová hodnota:		Boletice: méně než 0,00035 t/1000 m</a:t>
            </a:r>
            <a:r>
              <a:rPr lang="cs-CZ" altLang="cs-CZ" sz="2000" baseline="30000" dirty="0">
                <a:latin typeface="Arial" panose="020B0604020202020204" pitchFamily="34" charset="0"/>
                <a:cs typeface="Arial" panose="020B0604020202020204" pitchFamily="34" charset="0"/>
              </a:rPr>
              <a:t>2</a:t>
            </a:r>
            <a:r>
              <a:rPr lang="cs-CZ" altLang="cs-CZ" sz="2000" dirty="0">
                <a:latin typeface="Arial" panose="020B0604020202020204" pitchFamily="34" charset="0"/>
                <a:cs typeface="Arial" panose="020B0604020202020204" pitchFamily="34" charset="0"/>
              </a:rPr>
              <a:t> produkce</a:t>
            </a:r>
          </a:p>
          <a:p>
            <a:pPr marL="0" indent="0">
              <a:buNone/>
            </a:pPr>
            <a:r>
              <a:rPr lang="cs-CZ" altLang="cs-CZ" sz="2000" dirty="0">
                <a:latin typeface="Arial" panose="020B0604020202020204" pitchFamily="34" charset="0"/>
                <a:cs typeface="Arial" panose="020B0604020202020204" pitchFamily="34" charset="0"/>
              </a:rPr>
              <a:t>			Jílové: méně než 0,001 t/1000 m</a:t>
            </a:r>
            <a:r>
              <a:rPr lang="cs-CZ" altLang="cs-CZ" sz="2000" baseline="30000" dirty="0">
                <a:latin typeface="Arial" panose="020B0604020202020204" pitchFamily="34" charset="0"/>
                <a:cs typeface="Arial" panose="020B0604020202020204" pitchFamily="34" charset="0"/>
              </a:rPr>
              <a:t>2</a:t>
            </a:r>
            <a:r>
              <a:rPr lang="cs-CZ" altLang="cs-CZ" sz="2000" dirty="0">
                <a:latin typeface="Arial" panose="020B0604020202020204" pitchFamily="34" charset="0"/>
                <a:cs typeface="Arial" panose="020B0604020202020204" pitchFamily="34" charset="0"/>
              </a:rPr>
              <a:t> produkce</a:t>
            </a:r>
          </a:p>
          <a:p>
            <a:pPr marL="0" indent="0">
              <a:buNone/>
            </a:pPr>
            <a:endParaRPr lang="cs-CZ" sz="2000" dirty="0">
              <a:latin typeface="Arial" panose="020B0604020202020204" pitchFamily="34" charset="0"/>
              <a:cs typeface="Arial" panose="020B0604020202020204" pitchFamily="34" charset="0"/>
            </a:endParaRPr>
          </a:p>
          <a:p>
            <a:pPr marL="0" indent="0">
              <a:buNone/>
            </a:pPr>
            <a:r>
              <a:rPr lang="cs-CZ" sz="2000" b="1" dirty="0">
                <a:latin typeface="Arial" panose="020B0604020202020204" pitchFamily="34" charset="0"/>
                <a:cs typeface="Arial" panose="020B0604020202020204" pitchFamily="34" charset="0"/>
              </a:rPr>
              <a:t>2) Produkce ostatních odpadů – snížení produkce technologického papírového odpadu </a:t>
            </a:r>
          </a:p>
          <a:p>
            <a:pPr marL="0" indent="0">
              <a:buNone/>
            </a:pPr>
            <a:r>
              <a:rPr lang="cs-CZ" sz="1800" dirty="0">
                <a:latin typeface="Arial" panose="020B0604020202020204" pitchFamily="34" charset="0"/>
                <a:cs typeface="Arial" panose="020B0604020202020204" pitchFamily="34" charset="0"/>
              </a:rPr>
              <a:t>Cíl:  dosáhnout celkového snížení produkce technologického papírového odpadu na cílovou hodnotu. Sledované období je fiskální rok. </a:t>
            </a:r>
          </a:p>
          <a:p>
            <a:pPr marL="0" indent="0">
              <a:buNone/>
            </a:pPr>
            <a:r>
              <a:rPr lang="cs-CZ" sz="1800" dirty="0">
                <a:latin typeface="Arial" panose="020B0604020202020204" pitchFamily="34" charset="0"/>
                <a:cs typeface="Arial" panose="020B0604020202020204" pitchFamily="34" charset="0"/>
              </a:rPr>
              <a:t>V Jílovém byla dosažena cílová hodnota za celé sledovaném období v Boleticích dosažena nebyla.</a:t>
            </a:r>
          </a:p>
          <a:p>
            <a:pPr marL="0" indent="0">
              <a:buNone/>
            </a:pPr>
            <a:endParaRPr lang="cs-CZ" sz="1800" dirty="0">
              <a:latin typeface="Arial" panose="020B0604020202020204" pitchFamily="34" charset="0"/>
              <a:cs typeface="Arial" panose="020B0604020202020204" pitchFamily="34" charset="0"/>
            </a:endParaRPr>
          </a:p>
          <a:p>
            <a:pPr marL="0" indent="0">
              <a:buNone/>
            </a:pPr>
            <a:r>
              <a:rPr lang="cs-CZ" sz="1800" dirty="0">
                <a:latin typeface="Arial" panose="020B0604020202020204" pitchFamily="34" charset="0"/>
                <a:cs typeface="Arial" panose="020B0604020202020204" pitchFamily="34" charset="0"/>
              </a:rPr>
              <a:t>Boletice:   </a:t>
            </a:r>
            <a:r>
              <a:rPr lang="cs-CZ" sz="1800" dirty="0" err="1">
                <a:latin typeface="Arial" panose="020B0604020202020204" pitchFamily="34" charset="0"/>
                <a:cs typeface="Arial" panose="020B0604020202020204" pitchFamily="34" charset="0"/>
              </a:rPr>
              <a:t>Total</a:t>
            </a:r>
            <a:r>
              <a:rPr lang="cs-CZ" sz="1800" dirty="0">
                <a:latin typeface="Arial" panose="020B0604020202020204" pitchFamily="34" charset="0"/>
                <a:cs typeface="Arial" panose="020B0604020202020204" pitchFamily="34" charset="0"/>
              </a:rPr>
              <a:t> Plant </a:t>
            </a:r>
            <a:r>
              <a:rPr lang="cs-CZ" sz="1800" dirty="0" err="1">
                <a:latin typeface="Arial" panose="020B0604020202020204" pitchFamily="34" charset="0"/>
                <a:cs typeface="Arial" panose="020B0604020202020204" pitchFamily="34" charset="0"/>
              </a:rPr>
              <a:t>Waste</a:t>
            </a:r>
            <a:r>
              <a:rPr lang="cs-CZ" sz="1800" dirty="0">
                <a:latin typeface="Arial" panose="020B0604020202020204" pitchFamily="34" charset="0"/>
                <a:cs typeface="Arial" panose="020B0604020202020204" pitchFamily="34" charset="0"/>
              </a:rPr>
              <a:t> = 13,1% (2016/2017) 		  Skutečnost: = 14,4 %</a:t>
            </a:r>
          </a:p>
          <a:p>
            <a:pPr marL="0" indent="0">
              <a:buNone/>
            </a:pP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Total</a:t>
            </a:r>
            <a:r>
              <a:rPr lang="cs-CZ" sz="1800" dirty="0">
                <a:latin typeface="Arial" panose="020B0604020202020204" pitchFamily="34" charset="0"/>
                <a:cs typeface="Arial" panose="020B0604020202020204" pitchFamily="34" charset="0"/>
              </a:rPr>
              <a:t> Plant </a:t>
            </a:r>
            <a:r>
              <a:rPr lang="cs-CZ" sz="1800" dirty="0" err="1">
                <a:latin typeface="Arial" panose="020B0604020202020204" pitchFamily="34" charset="0"/>
                <a:cs typeface="Arial" panose="020B0604020202020204" pitchFamily="34" charset="0"/>
              </a:rPr>
              <a:t>Waste</a:t>
            </a:r>
            <a:r>
              <a:rPr lang="cs-CZ" sz="1800" dirty="0">
                <a:latin typeface="Arial" panose="020B0604020202020204" pitchFamily="34" charset="0"/>
                <a:cs typeface="Arial" panose="020B0604020202020204" pitchFamily="34" charset="0"/>
              </a:rPr>
              <a:t> = 14,2 % (2017/2018)                                        Skutečnost:  = 14,9%</a:t>
            </a:r>
          </a:p>
          <a:p>
            <a:pPr marL="0" indent="0">
              <a:buNone/>
            </a:pP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Total</a:t>
            </a:r>
            <a:r>
              <a:rPr lang="cs-CZ" sz="1800" dirty="0">
                <a:latin typeface="Arial" panose="020B0604020202020204" pitchFamily="34" charset="0"/>
                <a:cs typeface="Arial" panose="020B0604020202020204" pitchFamily="34" charset="0"/>
              </a:rPr>
              <a:t> Plant </a:t>
            </a:r>
            <a:r>
              <a:rPr lang="cs-CZ" sz="1800" dirty="0" err="1">
                <a:latin typeface="Arial" panose="020B0604020202020204" pitchFamily="34" charset="0"/>
                <a:cs typeface="Arial" panose="020B0604020202020204" pitchFamily="34" charset="0"/>
              </a:rPr>
              <a:t>Waste</a:t>
            </a:r>
            <a:r>
              <a:rPr lang="cs-CZ" sz="1800" dirty="0">
                <a:latin typeface="Arial" panose="020B0604020202020204" pitchFamily="34" charset="0"/>
                <a:cs typeface="Arial" panose="020B0604020202020204" pitchFamily="34" charset="0"/>
              </a:rPr>
              <a:t> = 14,2 % (2018/2019)		  Skutečnost:  = 15,1%</a:t>
            </a:r>
          </a:p>
          <a:p>
            <a:pPr marL="0" indent="0">
              <a:buNone/>
            </a:pPr>
            <a:endParaRPr lang="cs-CZ" sz="1800" dirty="0">
              <a:latin typeface="Arial" panose="020B0604020202020204" pitchFamily="34" charset="0"/>
              <a:cs typeface="Arial" panose="020B0604020202020204" pitchFamily="34" charset="0"/>
            </a:endParaRPr>
          </a:p>
          <a:p>
            <a:pPr marL="0" indent="0">
              <a:buNone/>
            </a:pPr>
            <a:r>
              <a:rPr lang="cs-CZ" sz="1800" dirty="0">
                <a:latin typeface="Arial" panose="020B0604020202020204" pitchFamily="34" charset="0"/>
                <a:cs typeface="Arial" panose="020B0604020202020204" pitchFamily="34" charset="0"/>
              </a:rPr>
              <a:t> </a:t>
            </a:r>
          </a:p>
          <a:p>
            <a:pPr marL="0" indent="0">
              <a:buNone/>
            </a:pPr>
            <a:r>
              <a:rPr lang="cs-CZ" sz="1800" dirty="0">
                <a:latin typeface="Arial" panose="020B0604020202020204" pitchFamily="34" charset="0"/>
                <a:cs typeface="Arial" panose="020B0604020202020204" pitchFamily="34" charset="0"/>
              </a:rPr>
              <a:t>Jílové:       </a:t>
            </a:r>
            <a:r>
              <a:rPr lang="cs-CZ" sz="1800" dirty="0" err="1">
                <a:latin typeface="Arial" panose="020B0604020202020204" pitchFamily="34" charset="0"/>
                <a:cs typeface="Arial" panose="020B0604020202020204" pitchFamily="34" charset="0"/>
              </a:rPr>
              <a:t>Total</a:t>
            </a:r>
            <a:r>
              <a:rPr lang="cs-CZ" sz="1800" dirty="0">
                <a:latin typeface="Arial" panose="020B0604020202020204" pitchFamily="34" charset="0"/>
                <a:cs typeface="Arial" panose="020B0604020202020204" pitchFamily="34" charset="0"/>
              </a:rPr>
              <a:t> Plant </a:t>
            </a:r>
            <a:r>
              <a:rPr lang="cs-CZ" sz="1800" dirty="0" err="1">
                <a:latin typeface="Arial" panose="020B0604020202020204" pitchFamily="34" charset="0"/>
                <a:cs typeface="Arial" panose="020B0604020202020204" pitchFamily="34" charset="0"/>
              </a:rPr>
              <a:t>Waste</a:t>
            </a:r>
            <a:r>
              <a:rPr lang="cs-CZ" sz="1800" dirty="0">
                <a:latin typeface="Arial" panose="020B0604020202020204" pitchFamily="34" charset="0"/>
                <a:cs typeface="Arial" panose="020B0604020202020204" pitchFamily="34" charset="0"/>
              </a:rPr>
              <a:t> = 34,8% (2016/2017)  		 Skutečnost: = 34,3%</a:t>
            </a:r>
          </a:p>
          <a:p>
            <a:pPr marL="0" indent="0">
              <a:buNone/>
            </a:pP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Total</a:t>
            </a:r>
            <a:r>
              <a:rPr lang="cs-CZ" sz="1800" dirty="0">
                <a:latin typeface="Arial" panose="020B0604020202020204" pitchFamily="34" charset="0"/>
                <a:cs typeface="Arial" panose="020B0604020202020204" pitchFamily="34" charset="0"/>
              </a:rPr>
              <a:t> Plant </a:t>
            </a:r>
            <a:r>
              <a:rPr lang="cs-CZ" sz="1800" dirty="0" err="1">
                <a:latin typeface="Arial" panose="020B0604020202020204" pitchFamily="34" charset="0"/>
                <a:cs typeface="Arial" panose="020B0604020202020204" pitchFamily="34" charset="0"/>
              </a:rPr>
              <a:t>Waste</a:t>
            </a:r>
            <a:r>
              <a:rPr lang="cs-CZ" sz="1800" dirty="0">
                <a:latin typeface="Arial" panose="020B0604020202020204" pitchFamily="34" charset="0"/>
                <a:cs typeface="Arial" panose="020B0604020202020204" pitchFamily="34" charset="0"/>
              </a:rPr>
              <a:t> = 35 % (2017/2018)		 	 Skutečnost: = 33,5%</a:t>
            </a:r>
          </a:p>
          <a:p>
            <a:pPr marL="0" indent="0">
              <a:buNone/>
            </a:pPr>
            <a:r>
              <a:rPr lang="cs-CZ" sz="1800" dirty="0">
                <a:latin typeface="Arial" panose="020B0604020202020204" pitchFamily="34" charset="0"/>
                <a:cs typeface="Arial" panose="020B0604020202020204" pitchFamily="34" charset="0"/>
              </a:rPr>
              <a:t>                  </a:t>
            </a:r>
            <a:r>
              <a:rPr lang="cs-CZ" sz="1800" dirty="0" err="1">
                <a:latin typeface="Arial" panose="020B0604020202020204" pitchFamily="34" charset="0"/>
                <a:cs typeface="Arial" panose="020B0604020202020204" pitchFamily="34" charset="0"/>
              </a:rPr>
              <a:t>Total</a:t>
            </a:r>
            <a:r>
              <a:rPr lang="cs-CZ" sz="1800" dirty="0">
                <a:latin typeface="Arial" panose="020B0604020202020204" pitchFamily="34" charset="0"/>
                <a:cs typeface="Arial" panose="020B0604020202020204" pitchFamily="34" charset="0"/>
              </a:rPr>
              <a:t> Plant </a:t>
            </a:r>
            <a:r>
              <a:rPr lang="cs-CZ" sz="1800" dirty="0" err="1">
                <a:latin typeface="Arial" panose="020B0604020202020204" pitchFamily="34" charset="0"/>
                <a:cs typeface="Arial" panose="020B0604020202020204" pitchFamily="34" charset="0"/>
              </a:rPr>
              <a:t>Waste</a:t>
            </a:r>
            <a:r>
              <a:rPr lang="cs-CZ" sz="1800" dirty="0">
                <a:latin typeface="Arial" panose="020B0604020202020204" pitchFamily="34" charset="0"/>
                <a:cs typeface="Arial" panose="020B0604020202020204" pitchFamily="34" charset="0"/>
              </a:rPr>
              <a:t> = 35 % (2018/2019)		 	 Skutečnost: = 34,74%</a:t>
            </a:r>
          </a:p>
          <a:p>
            <a:pPr marL="0" indent="0">
              <a:buNone/>
            </a:pPr>
            <a:endParaRPr lang="cs-CZ" sz="1800" dirty="0"/>
          </a:p>
          <a:p>
            <a:pPr marL="0" indent="0">
              <a:buNone/>
            </a:pPr>
            <a:r>
              <a:rPr lang="cs-CZ" sz="1800" dirty="0"/>
              <a:t>        </a:t>
            </a:r>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a:p>
            <a:pPr marL="0" indent="0">
              <a:buNone/>
            </a:pPr>
            <a:endParaRPr lang="cs-CZ" sz="1800" dirty="0"/>
          </a:p>
        </p:txBody>
      </p:sp>
    </p:spTree>
    <p:extLst>
      <p:ext uri="{BB962C8B-B14F-4D97-AF65-F5344CB8AC3E}">
        <p14:creationId xmlns:p14="http://schemas.microsoft.com/office/powerpoint/2010/main" val="852204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79512" y="764704"/>
            <a:ext cx="8964488" cy="5404321"/>
          </a:xfrm>
        </p:spPr>
        <p:txBody>
          <a:bodyPr>
            <a:normAutofit fontScale="62500" lnSpcReduction="20000"/>
          </a:bodyPr>
          <a:lstStyle/>
          <a:p>
            <a:pPr marL="0" indent="0">
              <a:buNone/>
            </a:pPr>
            <a:r>
              <a:rPr lang="cs-CZ" sz="2500" b="1" dirty="0">
                <a:latin typeface="Arial" panose="020B0604020202020204" pitchFamily="34" charset="0"/>
                <a:cs typeface="Arial" panose="020B0604020202020204" pitchFamily="34" charset="0"/>
              </a:rPr>
              <a:t>Environmentální cíle jsou stanoveny na kalendářní období  roku 2017 až 2018. </a:t>
            </a:r>
          </a:p>
          <a:p>
            <a:pPr marL="0" indent="0">
              <a:buNone/>
            </a:pPr>
            <a:endParaRPr lang="cs-CZ" sz="2500" b="1" dirty="0">
              <a:latin typeface="Arial" panose="020B0604020202020204" pitchFamily="34" charset="0"/>
              <a:cs typeface="Arial" panose="020B0604020202020204" pitchFamily="34" charset="0"/>
            </a:endParaRPr>
          </a:p>
          <a:p>
            <a:pPr marL="0" indent="0">
              <a:buNone/>
            </a:pPr>
            <a:r>
              <a:rPr lang="cs-CZ" sz="2200" b="1" dirty="0">
                <a:solidFill>
                  <a:schemeClr val="bg1">
                    <a:lumMod val="50000"/>
                  </a:schemeClr>
                </a:solidFill>
                <a:latin typeface="Arial" panose="020B0604020202020204" pitchFamily="34" charset="0"/>
                <a:cs typeface="Arial" panose="020B0604020202020204" pitchFamily="34" charset="0"/>
              </a:rPr>
              <a:t>3) Spotřeba energií: elektřina, plyn a voda - udržet klesající trend nebo stejnou hodnotu oproti roku 2016 </a:t>
            </a:r>
            <a:r>
              <a:rPr lang="cs-CZ" sz="2200" dirty="0">
                <a:solidFill>
                  <a:schemeClr val="bg1">
                    <a:lumMod val="50000"/>
                  </a:schemeClr>
                </a:solidFill>
                <a:latin typeface="Arial" panose="020B0604020202020204" pitchFamily="34" charset="0"/>
                <a:cs typeface="Arial" panose="020B0604020202020204" pitchFamily="34" charset="0"/>
              </a:rPr>
              <a:t>(vyhodnocení v jednotkách komodity/produkci)</a:t>
            </a:r>
          </a:p>
          <a:p>
            <a:pPr marL="0" indent="0" fontAlgn="t">
              <a:buNone/>
            </a:pPr>
            <a:r>
              <a:rPr lang="cs-CZ" sz="2200" b="1" dirty="0">
                <a:latin typeface="Arial" panose="020B0604020202020204" pitchFamily="34" charset="0"/>
                <a:cs typeface="Arial" panose="020B0604020202020204" pitchFamily="34" charset="0"/>
              </a:rPr>
              <a:t>Cílová hodnota:</a:t>
            </a:r>
          </a:p>
          <a:p>
            <a:pPr marL="0" indent="0" fontAlgn="t">
              <a:buNone/>
            </a:pPr>
            <a:r>
              <a:rPr lang="cs-CZ" b="1" dirty="0">
                <a:latin typeface="Arial" panose="020B0604020202020204" pitchFamily="34" charset="0"/>
                <a:cs typeface="Arial" panose="020B0604020202020204" pitchFamily="34" charset="0"/>
              </a:rPr>
              <a:t>	Závod Boletice: 			Závod Jílové: </a:t>
            </a:r>
            <a:endParaRPr lang="cs-CZ" dirty="0">
              <a:latin typeface="Arial" panose="020B0604020202020204" pitchFamily="34" charset="0"/>
              <a:cs typeface="Arial" panose="020B0604020202020204" pitchFamily="34" charset="0"/>
            </a:endParaRPr>
          </a:p>
          <a:p>
            <a:pPr marL="0" indent="0" fontAlgn="t">
              <a:buNone/>
            </a:pPr>
            <a:r>
              <a:rPr lang="cs-CZ" dirty="0">
                <a:latin typeface="Arial" panose="020B0604020202020204" pitchFamily="34" charset="0"/>
                <a:cs typeface="Arial" panose="020B0604020202020204" pitchFamily="34" charset="0"/>
              </a:rPr>
              <a:t>	</a:t>
            </a:r>
            <a:r>
              <a:rPr lang="cs-CZ" sz="2200" dirty="0">
                <a:latin typeface="Arial" panose="020B0604020202020204" pitchFamily="34" charset="0"/>
                <a:cs typeface="Arial" panose="020B0604020202020204" pitchFamily="34" charset="0"/>
              </a:rPr>
              <a:t>Elektřina &lt; 0,05 </a:t>
            </a:r>
            <a:r>
              <a:rPr lang="cs-CZ" sz="2200" dirty="0" err="1">
                <a:latin typeface="Arial" panose="020B0604020202020204" pitchFamily="34" charset="0"/>
                <a:cs typeface="Arial" panose="020B0604020202020204" pitchFamily="34" charset="0"/>
              </a:rPr>
              <a:t>Mwh</a:t>
            </a:r>
            <a:r>
              <a:rPr lang="cs-CZ" sz="2200" dirty="0">
                <a:latin typeface="Arial" panose="020B0604020202020204" pitchFamily="34" charset="0"/>
                <a:cs typeface="Arial" panose="020B0604020202020204" pitchFamily="34" charset="0"/>
              </a:rPr>
              <a:t> /1000 m</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produkce 	Elektřina &lt; 0,12 </a:t>
            </a:r>
            <a:r>
              <a:rPr lang="cs-CZ" sz="2200" dirty="0" err="1">
                <a:latin typeface="Arial" panose="020B0604020202020204" pitchFamily="34" charset="0"/>
                <a:cs typeface="Arial" panose="020B0604020202020204" pitchFamily="34" charset="0"/>
              </a:rPr>
              <a:t>Mwh</a:t>
            </a:r>
            <a:r>
              <a:rPr lang="cs-CZ" sz="2200" dirty="0">
                <a:latin typeface="Arial" panose="020B0604020202020204" pitchFamily="34" charset="0"/>
                <a:cs typeface="Arial" panose="020B0604020202020204" pitchFamily="34" charset="0"/>
              </a:rPr>
              <a:t> /1000 m</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produkce</a:t>
            </a:r>
          </a:p>
          <a:p>
            <a:pPr marL="0" indent="0" fontAlgn="t">
              <a:buNone/>
            </a:pPr>
            <a:r>
              <a:rPr lang="cs-CZ" sz="2200" dirty="0">
                <a:latin typeface="Arial" panose="020B0604020202020204" pitchFamily="34" charset="0"/>
                <a:cs typeface="Arial" panose="020B0604020202020204" pitchFamily="34" charset="0"/>
              </a:rPr>
              <a:t>	Zemní plyn &lt; 9,34 m</a:t>
            </a:r>
            <a:r>
              <a:rPr lang="cs-CZ" sz="2200" baseline="30000" dirty="0">
                <a:latin typeface="Arial" panose="020B0604020202020204" pitchFamily="34" charset="0"/>
                <a:cs typeface="Arial" panose="020B0604020202020204" pitchFamily="34" charset="0"/>
              </a:rPr>
              <a:t>3</a:t>
            </a:r>
            <a:r>
              <a:rPr lang="cs-CZ" sz="2200" dirty="0">
                <a:latin typeface="Arial" panose="020B0604020202020204" pitchFamily="34" charset="0"/>
                <a:cs typeface="Arial" panose="020B0604020202020204" pitchFamily="34" charset="0"/>
              </a:rPr>
              <a:t>/1000 m</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produkce 	Zemní plyn &lt; 14,6 m</a:t>
            </a:r>
            <a:r>
              <a:rPr lang="cs-CZ" sz="2200" baseline="30000" dirty="0">
                <a:latin typeface="Arial" panose="020B0604020202020204" pitchFamily="34" charset="0"/>
                <a:cs typeface="Arial" panose="020B0604020202020204" pitchFamily="34" charset="0"/>
              </a:rPr>
              <a:t>3</a:t>
            </a:r>
            <a:r>
              <a:rPr lang="cs-CZ" sz="2200" dirty="0">
                <a:latin typeface="Arial" panose="020B0604020202020204" pitchFamily="34" charset="0"/>
                <a:cs typeface="Arial" panose="020B0604020202020204" pitchFamily="34" charset="0"/>
              </a:rPr>
              <a:t>/1000 m</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produkce</a:t>
            </a:r>
          </a:p>
          <a:p>
            <a:pPr marL="0" indent="0" fontAlgn="t">
              <a:buNone/>
            </a:pPr>
            <a:r>
              <a:rPr lang="cs-CZ" sz="2200" dirty="0">
                <a:latin typeface="Arial" panose="020B0604020202020204" pitchFamily="34" charset="0"/>
                <a:cs typeface="Arial" panose="020B0604020202020204" pitchFamily="34" charset="0"/>
              </a:rPr>
              <a:t>	Voda &lt; 0,3 m</a:t>
            </a:r>
            <a:r>
              <a:rPr lang="cs-CZ" sz="2200" baseline="30000" dirty="0">
                <a:latin typeface="Arial" panose="020B0604020202020204" pitchFamily="34" charset="0"/>
                <a:cs typeface="Arial" panose="020B0604020202020204" pitchFamily="34" charset="0"/>
              </a:rPr>
              <a:t>3</a:t>
            </a:r>
            <a:r>
              <a:rPr lang="cs-CZ" sz="2200" dirty="0">
                <a:latin typeface="Arial" panose="020B0604020202020204" pitchFamily="34" charset="0"/>
                <a:cs typeface="Arial" panose="020B0604020202020204" pitchFamily="34" charset="0"/>
              </a:rPr>
              <a:t>/1000 m</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produkce 		Voda &lt; 0,23 m</a:t>
            </a:r>
            <a:r>
              <a:rPr lang="cs-CZ" sz="2200" baseline="30000" dirty="0">
                <a:latin typeface="Arial" panose="020B0604020202020204" pitchFamily="34" charset="0"/>
                <a:cs typeface="Arial" panose="020B0604020202020204" pitchFamily="34" charset="0"/>
              </a:rPr>
              <a:t>3</a:t>
            </a:r>
            <a:r>
              <a:rPr lang="cs-CZ" sz="2200" dirty="0">
                <a:latin typeface="Arial" panose="020B0604020202020204" pitchFamily="34" charset="0"/>
                <a:cs typeface="Arial" panose="020B0604020202020204" pitchFamily="34" charset="0"/>
              </a:rPr>
              <a:t>/1000 m</a:t>
            </a:r>
            <a:r>
              <a:rPr lang="cs-CZ" sz="2200" baseline="30000" dirty="0">
                <a:latin typeface="Arial" panose="020B0604020202020204" pitchFamily="34" charset="0"/>
                <a:cs typeface="Arial" panose="020B0604020202020204" pitchFamily="34" charset="0"/>
              </a:rPr>
              <a:t>2</a:t>
            </a:r>
            <a:r>
              <a:rPr lang="cs-CZ" sz="2200" dirty="0">
                <a:latin typeface="Arial" panose="020B0604020202020204" pitchFamily="34" charset="0"/>
                <a:cs typeface="Arial" panose="020B0604020202020204" pitchFamily="34" charset="0"/>
              </a:rPr>
              <a:t> produkce</a:t>
            </a:r>
          </a:p>
          <a:p>
            <a:pPr marL="0" indent="0" fontAlgn="t">
              <a:buNone/>
            </a:pPr>
            <a:endParaRPr lang="cs-CZ" dirty="0">
              <a:latin typeface="Arial" panose="020B0604020202020204" pitchFamily="34" charset="0"/>
              <a:cs typeface="Arial" panose="020B0604020202020204" pitchFamily="34" charset="0"/>
            </a:endParaRPr>
          </a:p>
          <a:p>
            <a:pPr marL="0" indent="0">
              <a:buNone/>
            </a:pPr>
            <a:r>
              <a:rPr lang="cs-CZ" dirty="0">
                <a:solidFill>
                  <a:schemeClr val="bg1">
                    <a:lumMod val="50000"/>
                  </a:schemeClr>
                </a:solidFill>
                <a:latin typeface="Arial" panose="020B0604020202020204" pitchFamily="34" charset="0"/>
                <a:cs typeface="Arial" panose="020B0604020202020204" pitchFamily="34" charset="0"/>
              </a:rPr>
              <a:t>Boletice  – cílová hodnota v roce 2017 byla dosažena u spotřeby elektrické energie, ale nebyla dosažena u zemního plynu (</a:t>
            </a:r>
            <a:r>
              <a:rPr lang="cs-CZ" dirty="0" err="1">
                <a:solidFill>
                  <a:schemeClr val="bg1">
                    <a:lumMod val="50000"/>
                  </a:schemeClr>
                </a:solidFill>
                <a:latin typeface="Arial" panose="020B0604020202020204" pitchFamily="34" charset="0"/>
                <a:cs typeface="Arial" panose="020B0604020202020204" pitchFamily="34" charset="0"/>
              </a:rPr>
              <a:t>zp</a:t>
            </a:r>
            <a:r>
              <a:rPr lang="cs-CZ" dirty="0">
                <a:solidFill>
                  <a:schemeClr val="bg1">
                    <a:lumMod val="50000"/>
                  </a:schemeClr>
                </a:solidFill>
                <a:latin typeface="Arial" panose="020B0604020202020204" pitchFamily="34" charset="0"/>
                <a:cs typeface="Arial" panose="020B0604020202020204" pitchFamily="34" charset="0"/>
              </a:rPr>
              <a:t>) a vody (zvýšený trend </a:t>
            </a:r>
            <a:r>
              <a:rPr lang="cs-CZ" dirty="0" err="1">
                <a:solidFill>
                  <a:schemeClr val="bg1">
                    <a:lumMod val="50000"/>
                  </a:schemeClr>
                </a:solidFill>
                <a:latin typeface="Arial" panose="020B0604020202020204" pitchFamily="34" charset="0"/>
                <a:cs typeface="Arial" panose="020B0604020202020204" pitchFamily="34" charset="0"/>
              </a:rPr>
              <a:t>zp</a:t>
            </a:r>
            <a:r>
              <a:rPr lang="cs-CZ" dirty="0">
                <a:solidFill>
                  <a:schemeClr val="bg1">
                    <a:lumMod val="50000"/>
                  </a:schemeClr>
                </a:solidFill>
                <a:latin typeface="Arial" panose="020B0604020202020204" pitchFamily="34" charset="0"/>
                <a:cs typeface="Arial" panose="020B0604020202020204" pitchFamily="34" charset="0"/>
              </a:rPr>
              <a:t> je držen od roku 2014). Oproti tomu v roce 2018 bylo dosaženo všech cílových hodnot. Bylo dosaženo skokového snížení spotřeby podzemní vody, které je výsledkem instalace nové technologie pro výrobu vlnité lepenky.</a:t>
            </a:r>
          </a:p>
          <a:p>
            <a:pPr marL="0" indent="0">
              <a:buNone/>
            </a:pPr>
            <a:r>
              <a:rPr lang="cs-CZ" dirty="0">
                <a:solidFill>
                  <a:schemeClr val="bg1">
                    <a:lumMod val="50000"/>
                  </a:schemeClr>
                </a:solidFill>
                <a:latin typeface="Arial" panose="020B0604020202020204" pitchFamily="34" charset="0"/>
                <a:cs typeface="Arial" panose="020B0604020202020204" pitchFamily="34" charset="0"/>
              </a:rPr>
              <a:t>V rámci ISO 50001 jsou nastavené programy na snižování energií. V rámci těchto programů bylo provedeno: instalace LED osvětlení na některých chodbách, v šatnách i toaletách, na vytipovaných místech byly instalovány fotobuňky, které zabraňují zbytečnému svícení. Vzhledem k velmi dobrým výsledkům se bude těchto programech pokračovat.</a:t>
            </a:r>
          </a:p>
          <a:p>
            <a:pPr marL="0" indent="0">
              <a:buNone/>
            </a:pPr>
            <a:endParaRPr lang="cs-CZ" dirty="0">
              <a:solidFill>
                <a:schemeClr val="bg1">
                  <a:lumMod val="50000"/>
                </a:schemeClr>
              </a:solidFill>
              <a:latin typeface="Arial" panose="020B0604020202020204" pitchFamily="34" charset="0"/>
              <a:cs typeface="Arial" panose="020B0604020202020204" pitchFamily="34" charset="0"/>
            </a:endParaRPr>
          </a:p>
          <a:p>
            <a:pPr marL="0" indent="0">
              <a:buNone/>
            </a:pPr>
            <a:r>
              <a:rPr lang="cs-CZ" dirty="0">
                <a:solidFill>
                  <a:schemeClr val="bg1">
                    <a:lumMod val="50000"/>
                  </a:schemeClr>
                </a:solidFill>
                <a:latin typeface="Arial" panose="020B0604020202020204" pitchFamily="34" charset="0"/>
                <a:cs typeface="Arial" panose="020B0604020202020204" pitchFamily="34" charset="0"/>
              </a:rPr>
              <a:t>Jílové – v celém vyhodnocovaném období bylo dosaženo cílových hodnot pro spotřeby vody a zemního plynu (trend snižování spotřeby je držen u všech energetických komodit od roku 2014). Cílové hodnoty u elektrické energie nebylo dosaženo v roce 2018, nárůst spotřeby elektrické energie koresponduje s provozem nové haly a nového tiskového stroje.</a:t>
            </a:r>
          </a:p>
          <a:p>
            <a:pPr marL="0" indent="0">
              <a:buNone/>
            </a:pPr>
            <a:r>
              <a:rPr lang="cs-CZ" dirty="0">
                <a:solidFill>
                  <a:schemeClr val="bg1">
                    <a:lumMod val="50000"/>
                  </a:schemeClr>
                </a:solidFill>
                <a:latin typeface="Arial" panose="020B0604020202020204" pitchFamily="34" charset="0"/>
                <a:cs typeface="Arial" panose="020B0604020202020204" pitchFamily="34" charset="0"/>
              </a:rPr>
              <a:t>. V rámci ISO 50001 jsou nastavené programy na snižování energií – Snížení spotřeby plynu na vytápění. Tyto programy byly zaměřeny na racionalizaci energetického využívání objektů, především jejich vytápění ve vybraných objektech.</a:t>
            </a:r>
          </a:p>
        </p:txBody>
      </p:sp>
    </p:spTree>
    <p:extLst>
      <p:ext uri="{BB962C8B-B14F-4D97-AF65-F5344CB8AC3E}">
        <p14:creationId xmlns:p14="http://schemas.microsoft.com/office/powerpoint/2010/main" val="862446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Nadpis 9"/>
          <p:cNvSpPr>
            <a:spLocks noGrp="1"/>
          </p:cNvSpPr>
          <p:nvPr>
            <p:ph type="title"/>
          </p:nvPr>
        </p:nvSpPr>
        <p:spPr>
          <a:xfrm>
            <a:off x="539552" y="116632"/>
            <a:ext cx="7467600" cy="576064"/>
          </a:xfrm>
        </p:spPr>
        <p:txBody>
          <a:bodyPr anchor="t">
            <a:noAutofit/>
          </a:bodyPr>
          <a:lstStyle/>
          <a:p>
            <a:pPr>
              <a:lnSpc>
                <a:spcPct val="100000"/>
              </a:lnSpc>
            </a:pPr>
            <a:r>
              <a:rPr lang="cs-CZ" sz="3600" kern="0" dirty="0">
                <a:solidFill>
                  <a:srgbClr val="003772"/>
                </a:solidFill>
                <a:effectLst/>
                <a:latin typeface="Arial"/>
              </a:rPr>
              <a:t>Hodnocení plnění cílů</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79512" y="764704"/>
            <a:ext cx="8964488" cy="5616624"/>
          </a:xfrm>
        </p:spPr>
        <p:txBody>
          <a:bodyPr>
            <a:normAutofit/>
          </a:bodyPr>
          <a:lstStyle/>
          <a:p>
            <a:pPr marL="0" indent="0">
              <a:buNone/>
            </a:pPr>
            <a:r>
              <a:rPr lang="cs-CZ" sz="1600" b="1" dirty="0">
                <a:latin typeface="Arial" panose="020B0604020202020204" pitchFamily="34" charset="0"/>
                <a:cs typeface="Arial" panose="020B0604020202020204" pitchFamily="34" charset="0"/>
              </a:rPr>
              <a:t>Environmentální cíle jsou stanoveny na kalendářní období  roku 2017 až 2018. </a:t>
            </a:r>
          </a:p>
          <a:p>
            <a:pPr marL="0" indent="0">
              <a:buNone/>
            </a:pPr>
            <a:endParaRPr lang="cs-CZ" sz="2000" b="1" dirty="0">
              <a:latin typeface="Arial" panose="020B0604020202020204" pitchFamily="34" charset="0"/>
              <a:cs typeface="Arial" panose="020B0604020202020204" pitchFamily="34" charset="0"/>
            </a:endParaRPr>
          </a:p>
          <a:p>
            <a:pPr marL="0" indent="0">
              <a:buNone/>
            </a:pPr>
            <a:r>
              <a:rPr lang="cs-CZ" sz="1400" b="1" dirty="0">
                <a:latin typeface="Arial" panose="020B0604020202020204" pitchFamily="34" charset="0"/>
                <a:cs typeface="Arial" panose="020B0604020202020204" pitchFamily="34" charset="0"/>
              </a:rPr>
              <a:t>4) Boletice</a:t>
            </a:r>
          </a:p>
          <a:p>
            <a:pPr marL="571500" indent="-571500">
              <a:buAutoNum type="romanUcParenR"/>
            </a:pPr>
            <a:r>
              <a:rPr lang="cs-CZ" sz="1500" dirty="0">
                <a:latin typeface="Arial" panose="020B0604020202020204" pitchFamily="34" charset="0"/>
                <a:cs typeface="Arial" panose="020B0604020202020204" pitchFamily="34" charset="0"/>
              </a:rPr>
              <a:t>snížení rizika ohrožení životního prostředí při manipulaci s nebezpečnými odpady v místě centrálního shromaždiště odpadů – proběhla oprava oplocení shromaždiště, oprava příjezdové cesty nebyla realizována. Oprava příjezdové cesty je v plánu v nadcházejícím období. Cíl přesunut do dalšího období.</a:t>
            </a:r>
          </a:p>
          <a:p>
            <a:pPr marL="571500" indent="-571500">
              <a:buAutoNum type="romanUcParenR"/>
            </a:pPr>
            <a:endParaRPr lang="cs-CZ" sz="1500" dirty="0">
              <a:latin typeface="Arial" panose="020B0604020202020204" pitchFamily="34" charset="0"/>
              <a:cs typeface="Arial" panose="020B0604020202020204" pitchFamily="34" charset="0"/>
            </a:endParaRPr>
          </a:p>
          <a:p>
            <a:pPr marL="571500" indent="-571500">
              <a:buFont typeface="Arial" pitchFamily="34" charset="0"/>
              <a:buAutoNum type="romanUcParenR"/>
            </a:pPr>
            <a:r>
              <a:rPr lang="cs-CZ" sz="1500" dirty="0">
                <a:latin typeface="Arial" panose="020B0604020202020204" pitchFamily="34" charset="0"/>
                <a:cs typeface="Arial" panose="020B0604020202020204" pitchFamily="34" charset="0"/>
              </a:rPr>
              <a:t>snížení rizika vzniku havárie a ohrožení povrchových vod při manipulaci s odpadními zabarvenými vodami  - Kalolis byl přemístěn z hlavní výrobní haly do prostoru „staré expedice“ a byla nainstalována sběrná nádrž o objemu 15 m</a:t>
            </a:r>
            <a:r>
              <a:rPr lang="cs-CZ" sz="1500" baseline="30000" dirty="0">
                <a:latin typeface="Arial" panose="020B0604020202020204" pitchFamily="34" charset="0"/>
                <a:cs typeface="Arial" panose="020B0604020202020204" pitchFamily="34" charset="0"/>
              </a:rPr>
              <a:t>3</a:t>
            </a:r>
            <a:r>
              <a:rPr lang="cs-CZ" sz="1500" dirty="0">
                <a:latin typeface="Arial" panose="020B0604020202020204" pitchFamily="34" charset="0"/>
                <a:cs typeface="Arial" panose="020B0604020202020204" pitchFamily="34" charset="0"/>
              </a:rPr>
              <a:t>.  V první polovině roku 2016 proběhla postupně realizace odvodu zabarvených vod přímo od strojů potrubím (LMC, Martin, 2x </a:t>
            </a:r>
            <a:r>
              <a:rPr lang="cs-CZ" sz="1500" dirty="0" err="1">
                <a:latin typeface="Arial" panose="020B0604020202020204" pitchFamily="34" charset="0"/>
                <a:cs typeface="Arial" panose="020B0604020202020204" pitchFamily="34" charset="0"/>
              </a:rPr>
              <a:t>Bobst</a:t>
            </a:r>
            <a:r>
              <a:rPr lang="cs-CZ" sz="1500" dirty="0">
                <a:latin typeface="Arial" panose="020B0604020202020204" pitchFamily="34" charset="0"/>
                <a:cs typeface="Arial" panose="020B0604020202020204" pitchFamily="34" charset="0"/>
              </a:rPr>
              <a:t>, </a:t>
            </a:r>
            <a:r>
              <a:rPr lang="cs-CZ" sz="1500" dirty="0" err="1">
                <a:latin typeface="Arial" panose="020B0604020202020204" pitchFamily="34" charset="0"/>
                <a:cs typeface="Arial" panose="020B0604020202020204" pitchFamily="34" charset="0"/>
              </a:rPr>
              <a:t>Rotaflex</a:t>
            </a:r>
            <a:r>
              <a:rPr lang="cs-CZ" sz="1500" dirty="0">
                <a:latin typeface="Arial" panose="020B0604020202020204" pitchFamily="34" charset="0"/>
                <a:cs typeface="Arial" panose="020B0604020202020204" pitchFamily="34" charset="0"/>
              </a:rPr>
              <a:t>) a v roce 2018 byl napojen stroj WARD. Cíl splněn.</a:t>
            </a:r>
          </a:p>
        </p:txBody>
      </p:sp>
    </p:spTree>
    <p:extLst>
      <p:ext uri="{BB962C8B-B14F-4D97-AF65-F5344CB8AC3E}">
        <p14:creationId xmlns:p14="http://schemas.microsoft.com/office/powerpoint/2010/main" val="281961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107505" y="260648"/>
            <a:ext cx="8892481" cy="608931"/>
          </a:xfrm>
        </p:spPr>
        <p:txBody>
          <a:bodyPr anchor="t">
            <a:noAutofit/>
          </a:bodyPr>
          <a:lstStyle/>
          <a:p>
            <a:pPr>
              <a:lnSpc>
                <a:spcPct val="100000"/>
              </a:lnSpc>
            </a:pPr>
            <a:r>
              <a:rPr lang="cs-CZ" sz="3600" kern="0" dirty="0">
                <a:solidFill>
                  <a:srgbClr val="003772"/>
                </a:solidFill>
                <a:effectLst/>
                <a:latin typeface="Arial"/>
              </a:rPr>
              <a:t>Hodnocení </a:t>
            </a:r>
            <a:r>
              <a:rPr lang="en-GB" sz="3600" kern="0" dirty="0" err="1">
                <a:solidFill>
                  <a:srgbClr val="003772"/>
                </a:solidFill>
                <a:effectLst/>
                <a:latin typeface="Arial"/>
              </a:rPr>
              <a:t>environmentálního</a:t>
            </a:r>
            <a:r>
              <a:rPr lang="en-GB" sz="3600" kern="0" dirty="0">
                <a:solidFill>
                  <a:srgbClr val="003772"/>
                </a:solidFill>
                <a:effectLst/>
                <a:latin typeface="Arial"/>
              </a:rPr>
              <a:t> </a:t>
            </a:r>
            <a:r>
              <a:rPr lang="en-GB" sz="3600" kern="0" dirty="0" err="1">
                <a:solidFill>
                  <a:srgbClr val="003772"/>
                </a:solidFill>
                <a:effectLst/>
                <a:latin typeface="Arial"/>
              </a:rPr>
              <a:t>profilu</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107505" y="1124744"/>
            <a:ext cx="8784976" cy="5001419"/>
          </a:xfrm>
        </p:spPr>
        <p:txBody>
          <a:bodyPr>
            <a:normAutofit fontScale="70000" lnSpcReduction="20000"/>
          </a:bodyPr>
          <a:lstStyle/>
          <a:p>
            <a:pPr marL="381000" indent="-381000">
              <a:buFont typeface="Wingdings" pitchFamily="2" charset="2"/>
              <a:buNone/>
            </a:pPr>
            <a:r>
              <a:rPr lang="cs-CZ" sz="2000" dirty="0">
                <a:latin typeface="Arial" pitchFamily="34" charset="0"/>
                <a:cs typeface="Arial" pitchFamily="34" charset="0"/>
              </a:rPr>
              <a:t>Porovnáním jednotlivých kritérií let 2008 až 2018 lze konstatovat:</a:t>
            </a:r>
          </a:p>
          <a:p>
            <a:pPr marL="381000" indent="-381000">
              <a:buFont typeface="Wingdings" pitchFamily="2" charset="2"/>
              <a:buNone/>
            </a:pPr>
            <a:endParaRPr lang="cs-CZ" sz="2000" dirty="0">
              <a:latin typeface="Arial" pitchFamily="34" charset="0"/>
              <a:cs typeface="Arial" pitchFamily="34" charset="0"/>
            </a:endParaRPr>
          </a:p>
          <a:p>
            <a:pPr marL="381000" indent="-381000">
              <a:buFont typeface="Wingdings" pitchFamily="2" charset="2"/>
              <a:buAutoNum type="alphaLcParenR"/>
            </a:pPr>
            <a:r>
              <a:rPr lang="cs-CZ" sz="2000" dirty="0">
                <a:latin typeface="Arial" pitchFamily="34" charset="0"/>
                <a:cs typeface="Arial" pitchFamily="34" charset="0"/>
              </a:rPr>
              <a:t>příznivý vývoj ve spotřebě základních surovin a materiálů, od roku 2014 zaznamenám nárůst spotřeby barev, který je spojen s náročnějšími výrobky na tisk, tento trend trvá u Boletic, v Jílovém byl zaznamenán v roce 2017 pokles spotřeby barev a laků. V roce 2018 je v plném provozu nový tiskový stroj spotřeba barev a laků roste. Spotřeba této komodity je závislá na náročnosti tisku, lakování a skladbě zakázek. V roce 2016 byla zaznamenána vyšší spotřeba papíru v obou závodech, tento trend pokračuje i v roce 2017 oproti tomu v roce 2018 byl zaznamenán pokles spotřeby papíru. </a:t>
            </a:r>
          </a:p>
          <a:p>
            <a:pPr marL="381000" indent="-381000">
              <a:buFont typeface="Wingdings" pitchFamily="2" charset="2"/>
              <a:buAutoNum type="alphaLcParenR"/>
            </a:pPr>
            <a:endParaRPr lang="cs-CZ" sz="2000" dirty="0">
              <a:latin typeface="Arial" pitchFamily="34" charset="0"/>
              <a:cs typeface="Arial" pitchFamily="34" charset="0"/>
            </a:endParaRPr>
          </a:p>
          <a:p>
            <a:pPr marL="381000" indent="-381000">
              <a:buFont typeface="Wingdings" pitchFamily="2" charset="2"/>
              <a:buAutoNum type="alphaLcParenR"/>
            </a:pPr>
            <a:r>
              <a:rPr lang="cs-CZ" sz="2000" dirty="0">
                <a:latin typeface="Arial" pitchFamily="34" charset="0"/>
                <a:cs typeface="Arial" pitchFamily="34" charset="0"/>
              </a:rPr>
              <a:t>příznivý vývoj v oblasti spotřeby energií, kdy v Jílovém je držen klesající trend u všech sledovaných komodit, ale v roce 2018 je zaznamenán nárůst spotřeby vody z důvodu úpravy pracovního prostředí – zvlhčování vzduchu a u elektrické energie z důvodu rozjetí vícesměnného provozu u nového tiskového stroje v nové hale. V Boleticích bylo v roce 2018 dosaženo skokového snížení spotřeby podzemní vody, které je výsledkem instalace nové technologie pro výrobu vlnité lepenky. Výstavba nové haly pro instalaci nové technologie byla provázena vyšší spotřebou elektrické energie. V rámci ISO 50001 jsou nastavené programy na snižování energií v obou závodech. </a:t>
            </a:r>
          </a:p>
          <a:p>
            <a:pPr marL="381000" indent="-381000">
              <a:buFont typeface="Wingdings" pitchFamily="2" charset="2"/>
              <a:buAutoNum type="alphaLcParenR"/>
            </a:pPr>
            <a:endParaRPr lang="cs-CZ" sz="2000" dirty="0">
              <a:latin typeface="Arial" pitchFamily="34" charset="0"/>
              <a:cs typeface="Arial" pitchFamily="34" charset="0"/>
            </a:endParaRPr>
          </a:p>
          <a:p>
            <a:pPr marL="381000" indent="-381000">
              <a:buFont typeface="Wingdings" pitchFamily="2" charset="2"/>
              <a:buAutoNum type="alphaLcParenR"/>
            </a:pPr>
            <a:r>
              <a:rPr lang="cs-CZ" sz="2000" dirty="0">
                <a:latin typeface="Arial" pitchFamily="34" charset="0"/>
                <a:cs typeface="Arial" pitchFamily="34" charset="0"/>
              </a:rPr>
              <a:t>příznivý vývoj v produkci odpadů, kde se drží trend snižování celkové produkce odpadů. V Boleticích bylo v roce 2018 zaznamenáno snížení produkce papírového technologického odpadu oproti rostoucímu trendu posledních let. Jedná se o trend od roku 2014, který kopíruje změnu skladbu výroby (klesající trend výroby pouze tabulí), to se odráží v celkovém zvýšení produkce ostatních odpadů, který byl lehce zaznamenán i v roce 2018 (probíhající stavba nové haly). V Jílovém je držen klesající trend.</a:t>
            </a:r>
          </a:p>
          <a:p>
            <a:pPr marL="0" indent="0">
              <a:buNone/>
            </a:pPr>
            <a:endParaRPr lang="cs-CZ" sz="2000" dirty="0">
              <a:latin typeface="Arial" pitchFamily="34" charset="0"/>
              <a:cs typeface="Arial" pitchFamily="34" charset="0"/>
            </a:endParaRPr>
          </a:p>
          <a:p>
            <a:pPr marL="0" indent="0">
              <a:buNone/>
            </a:pPr>
            <a:r>
              <a:rPr lang="cs-CZ" sz="2000" dirty="0">
                <a:latin typeface="Arial" pitchFamily="34" charset="0"/>
                <a:cs typeface="Arial" pitchFamily="34" charset="0"/>
              </a:rPr>
              <a:t>Ve sledovaném období byly dodrženy emisní limity na všech provozovaných zdrojích znečišťování ovzduší. V Boleticích byly dodrženy stanovené limity kvality vypouštěných odpadních vod do vod povrchových.</a:t>
            </a:r>
          </a:p>
        </p:txBody>
      </p:sp>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9025"/>
            <a:ext cx="1798637" cy="68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0902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457200" y="260648"/>
            <a:ext cx="7467600" cy="864096"/>
          </a:xfrm>
        </p:spPr>
        <p:txBody>
          <a:bodyPr anchor="t">
            <a:noAutofit/>
          </a:bodyPr>
          <a:lstStyle/>
          <a:p>
            <a:r>
              <a:rPr lang="cs-CZ" sz="3600" kern="0" dirty="0">
                <a:solidFill>
                  <a:srgbClr val="003772"/>
                </a:solidFill>
                <a:effectLst/>
                <a:latin typeface="Arial"/>
              </a:rPr>
              <a:t>Představení firmy</a:t>
            </a:r>
            <a:endParaRPr lang="en-GB" sz="3200" b="1" dirty="0"/>
          </a:p>
        </p:txBody>
      </p:sp>
      <p:sp>
        <p:nvSpPr>
          <p:cNvPr id="5" name="Zástupný symbol pro obsah 4"/>
          <p:cNvSpPr>
            <a:spLocks noGrp="1"/>
          </p:cNvSpPr>
          <p:nvPr>
            <p:ph sz="half" idx="2"/>
          </p:nvPr>
        </p:nvSpPr>
        <p:spPr/>
        <p:txBody>
          <a:bodyPr/>
          <a:lstStyle/>
          <a:p>
            <a:endParaRPr lang="cs-CZ"/>
          </a:p>
          <a:p>
            <a:endParaRPr lang="en-GB" dirty="0"/>
          </a:p>
        </p:txBody>
      </p:sp>
      <p:sp>
        <p:nvSpPr>
          <p:cNvPr id="2" name="Zástupný symbol pro obsah 1"/>
          <p:cNvSpPr>
            <a:spLocks noGrp="1"/>
          </p:cNvSpPr>
          <p:nvPr>
            <p:ph sz="quarter" idx="13"/>
          </p:nvPr>
        </p:nvSpPr>
        <p:spPr>
          <a:xfrm>
            <a:off x="365759" y="1124744"/>
            <a:ext cx="8268429" cy="5256584"/>
          </a:xfrm>
        </p:spPr>
        <p:txBody>
          <a:bodyPr>
            <a:normAutofit fontScale="92500" lnSpcReduction="10000"/>
          </a:bodyPr>
          <a:lstStyle/>
          <a:p>
            <a:pPr marL="174625" lvl="0" indent="-174625" fontAlgn="base">
              <a:spcBef>
                <a:spcPct val="0"/>
              </a:spcBef>
              <a:spcAft>
                <a:spcPct val="0"/>
              </a:spcAft>
              <a:buClr>
                <a:srgbClr val="808080"/>
              </a:buClr>
              <a:buNone/>
            </a:pPr>
            <a:r>
              <a:rPr lang="cs-CZ" sz="2000" dirty="0">
                <a:latin typeface="Arial" pitchFamily="34" charset="0"/>
                <a:cs typeface="Arial" pitchFamily="34" charset="0"/>
              </a:rPr>
              <a:t>	V současné době DS Smith </a:t>
            </a:r>
            <a:r>
              <a:rPr lang="cs-CZ" sz="2000" dirty="0" err="1">
                <a:latin typeface="Arial" pitchFamily="34" charset="0"/>
                <a:cs typeface="Arial" pitchFamily="34" charset="0"/>
              </a:rPr>
              <a:t>Packaging</a:t>
            </a:r>
            <a:r>
              <a:rPr lang="cs-CZ" sz="2000" dirty="0">
                <a:latin typeface="Arial" pitchFamily="34" charset="0"/>
                <a:cs typeface="Arial" pitchFamily="34" charset="0"/>
              </a:rPr>
              <a:t> Czech Republic, s.r.o.</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představuje 5 závodů v České republice. Výrobní závody pro vlnité</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lepenky jsou dva, Jílové a Boletice, ostatní jsou zpracovatelské.</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Společnost se zabývá výrobou a zpracováním vlnité lepenky vlnou </a:t>
            </a:r>
            <a:r>
              <a:rPr lang="pt-BR" sz="2000" dirty="0">
                <a:latin typeface="Arial" pitchFamily="34" charset="0"/>
                <a:cs typeface="Arial" pitchFamily="34" charset="0"/>
              </a:rPr>
              <a:t>B,</a:t>
            </a: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pt-BR" sz="2000" dirty="0">
                <a:latin typeface="Arial" pitchFamily="34" charset="0"/>
                <a:cs typeface="Arial" pitchFamily="34" charset="0"/>
              </a:rPr>
              <a:t>C, E, R, F, BC, BR, ER</a:t>
            </a:r>
            <a:r>
              <a:rPr lang="cs-CZ" sz="2000" dirty="0">
                <a:latin typeface="Arial" pitchFamily="34" charset="0"/>
                <a:cs typeface="Arial" pitchFamily="34" charset="0"/>
              </a:rPr>
              <a:t> s možnostmi ofsetového tisku, flexotisku,</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sítotisku včetně lakování disperzním i UV lakem. </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Dnes má společnost cca </a:t>
            </a:r>
            <a:r>
              <a:rPr lang="cs-CZ" sz="2100" dirty="0">
                <a:latin typeface="Arial" pitchFamily="34" charset="0"/>
                <a:cs typeface="Arial" pitchFamily="34" charset="0"/>
              </a:rPr>
              <a:t>530 </a:t>
            </a:r>
            <a:r>
              <a:rPr lang="cs-CZ" sz="2000" dirty="0">
                <a:latin typeface="Arial" pitchFamily="34" charset="0"/>
                <a:cs typeface="Arial" pitchFamily="34" charset="0"/>
              </a:rPr>
              <a:t>zaměstnanců. </a:t>
            </a:r>
            <a:br>
              <a:rPr lang="cs-CZ" sz="2000" dirty="0">
                <a:latin typeface="Arial" pitchFamily="34" charset="0"/>
                <a:cs typeface="Arial" pitchFamily="34" charset="0"/>
              </a:rPr>
            </a:b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	Ve společnosti jsou zavedeny a realizovány standardy integrovaného</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systému managementu (ISM) kvality, environmentu a BOZP.</a:t>
            </a:r>
            <a:r>
              <a:rPr lang="cs-CZ" dirty="0"/>
              <a:t> </a:t>
            </a:r>
            <a:r>
              <a:rPr lang="cs-CZ" sz="2000" dirty="0">
                <a:latin typeface="Arial" pitchFamily="34" charset="0"/>
                <a:cs typeface="Arial" pitchFamily="34" charset="0"/>
              </a:rPr>
              <a:t>Určení hranic</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IMS, aplikovatelnost IMS a vymezení jeho rozděleno z hlediska územního,</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Organizační struktury, předpisů, výrobků a procesů. Při určování rozsahu</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se zvažují externí a interní aspekty, požadavky relevantních</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zainteresovaných stran, produkty a služby</a:t>
            </a:r>
            <a:r>
              <a:rPr lang="cs-CZ" dirty="0"/>
              <a:t>.</a:t>
            </a:r>
          </a:p>
          <a:p>
            <a:pPr marL="174625" indent="-174625" fontAlgn="base">
              <a:spcBef>
                <a:spcPct val="0"/>
              </a:spcBef>
              <a:spcAft>
                <a:spcPct val="0"/>
              </a:spcAft>
              <a:buClr>
                <a:srgbClr val="808080"/>
              </a:buClr>
              <a:buNone/>
            </a:pPr>
            <a:r>
              <a:rPr lang="cs-CZ" sz="2100" dirty="0">
                <a:latin typeface="Arial" pitchFamily="34" charset="0"/>
                <a:cs typeface="Arial" pitchFamily="34" charset="0"/>
              </a:rPr>
              <a:t>	</a:t>
            </a:r>
            <a:r>
              <a:rPr lang="cs-CZ" sz="2000" dirty="0">
                <a:latin typeface="Arial" pitchFamily="34" charset="0"/>
                <a:cs typeface="Arial" pitchFamily="34" charset="0"/>
              </a:rPr>
              <a:t>Hranice ISM tvoří areály jednotlivých závodů společnosti DS Smith</a:t>
            </a:r>
          </a:p>
          <a:p>
            <a:pPr marL="174625" indent="-174625" fontAlgn="base">
              <a:spcBef>
                <a:spcPct val="0"/>
              </a:spcBef>
              <a:spcAft>
                <a:spcPct val="0"/>
              </a:spcAft>
              <a:buClr>
                <a:srgbClr val="808080"/>
              </a:buClr>
              <a:buNone/>
            </a:pPr>
            <a:r>
              <a:rPr lang="cs-CZ" sz="2000" dirty="0" err="1">
                <a:latin typeface="Arial" pitchFamily="34" charset="0"/>
                <a:cs typeface="Arial" pitchFamily="34" charset="0"/>
              </a:rPr>
              <a:t>Packaging</a:t>
            </a:r>
            <a:r>
              <a:rPr lang="cs-CZ" sz="2000" dirty="0">
                <a:latin typeface="Arial" pitchFamily="34" charset="0"/>
                <a:cs typeface="Arial" pitchFamily="34" charset="0"/>
              </a:rPr>
              <a:t> CR a všechny útvary definované organizační strukturou.</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Systém managementu environmentu (EMS) je realizován pouze pro</a:t>
            </a:r>
          </a:p>
          <a:p>
            <a:pPr marL="174625" indent="-174625" fontAlgn="base">
              <a:spcBef>
                <a:spcPct val="0"/>
              </a:spcBef>
              <a:spcAft>
                <a:spcPct val="0"/>
              </a:spcAft>
              <a:buClr>
                <a:srgbClr val="808080"/>
              </a:buClr>
              <a:buNone/>
            </a:pPr>
            <a:r>
              <a:rPr lang="cs-CZ" sz="2000" dirty="0">
                <a:latin typeface="Arial" pitchFamily="34" charset="0"/>
                <a:cs typeface="Arial" pitchFamily="34" charset="0"/>
              </a:rPr>
              <a:t>HQ, závod Jílové a závod Boletice </a:t>
            </a:r>
            <a:r>
              <a:rPr lang="cs-CZ" sz="2100" dirty="0">
                <a:latin typeface="Arial" pitchFamily="34" charset="0"/>
                <a:cs typeface="Arial" pitchFamily="34" charset="0"/>
              </a:rPr>
              <a:t>(ČSN EN ISO 14001:2016).</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899592" y="548680"/>
            <a:ext cx="8064896" cy="864096"/>
          </a:xfrm>
        </p:spPr>
        <p:txBody>
          <a:bodyPr anchor="t">
            <a:noAutofit/>
          </a:bodyPr>
          <a:lstStyle/>
          <a:p>
            <a:r>
              <a:rPr lang="cs-CZ" sz="3600" kern="0" dirty="0">
                <a:solidFill>
                  <a:srgbClr val="003772"/>
                </a:solidFill>
                <a:effectLst/>
                <a:latin typeface="Arial"/>
              </a:rPr>
              <a:t>Rozsah EMS z hlediska územního</a:t>
            </a:r>
            <a:endParaRPr lang="en-GB" sz="3200" b="1" dirty="0"/>
          </a:p>
        </p:txBody>
      </p:sp>
      <p:sp>
        <p:nvSpPr>
          <p:cNvPr id="5" name="Zástupný symbol pro obsah 4"/>
          <p:cNvSpPr>
            <a:spLocks noGrp="1"/>
          </p:cNvSpPr>
          <p:nvPr>
            <p:ph sz="half" idx="2"/>
          </p:nvPr>
        </p:nvSpPr>
        <p:spPr/>
        <p:txBody>
          <a:bodyPr/>
          <a:lstStyle/>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r>
              <a:rPr lang="cs-CZ" sz="1000" dirty="0"/>
              <a:t>Obr. 2 zvláště chráněná území zdroj: AOPK</a:t>
            </a:r>
          </a:p>
          <a:p>
            <a:pPr marL="0" indent="0">
              <a:buNone/>
            </a:pPr>
            <a:endParaRPr lang="en-GB" dirty="0"/>
          </a:p>
        </p:txBody>
      </p:sp>
      <p:sp>
        <p:nvSpPr>
          <p:cNvPr id="2" name="Zástupný symbol pro obsah 1"/>
          <p:cNvSpPr>
            <a:spLocks noGrp="1"/>
          </p:cNvSpPr>
          <p:nvPr>
            <p:ph sz="quarter" idx="13"/>
          </p:nvPr>
        </p:nvSpPr>
        <p:spPr>
          <a:xfrm>
            <a:off x="365759" y="1412776"/>
            <a:ext cx="4308333" cy="5040560"/>
          </a:xfrm>
        </p:spPr>
        <p:txBody>
          <a:bodyPr>
            <a:normAutofit lnSpcReduction="10000"/>
          </a:bodyPr>
          <a:lstStyle/>
          <a:p>
            <a:pPr marL="174625" lvl="0" indent="-174625" fontAlgn="base">
              <a:spcBef>
                <a:spcPct val="0"/>
              </a:spcBef>
              <a:spcAft>
                <a:spcPct val="0"/>
              </a:spcAft>
              <a:buClr>
                <a:srgbClr val="808080"/>
              </a:buClr>
              <a:buNone/>
            </a:pPr>
            <a:r>
              <a:rPr lang="cs-CZ" sz="2000" b="1" dirty="0">
                <a:latin typeface="Arial" pitchFamily="34" charset="0"/>
                <a:cs typeface="Arial" pitchFamily="34" charset="0"/>
              </a:rPr>
              <a:t>HQ</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	HQ se nachází v katastrálním</a:t>
            </a:r>
          </a:p>
          <a:p>
            <a:pPr marL="174625" lvl="0" indent="-174625" fontAlgn="base">
              <a:spcBef>
                <a:spcPct val="0"/>
              </a:spcBef>
              <a:spcAft>
                <a:spcPct val="0"/>
              </a:spcAft>
              <a:buClr>
                <a:srgbClr val="808080"/>
              </a:buClr>
              <a:buNone/>
            </a:pPr>
            <a:r>
              <a:rPr lang="cs-CZ" sz="2000" dirty="0">
                <a:latin typeface="Arial" pitchFamily="34" charset="0"/>
                <a:cs typeface="Arial" pitchFamily="34" charset="0"/>
              </a:rPr>
              <a:t>území Boletice nad Labem a</a:t>
            </a:r>
          </a:p>
          <a:p>
            <a:pPr marL="0" indent="-174625" fontAlgn="base">
              <a:spcBef>
                <a:spcPct val="0"/>
              </a:spcBef>
              <a:spcAft>
                <a:spcPct val="0"/>
              </a:spcAft>
              <a:buClr>
                <a:srgbClr val="808080"/>
              </a:buClr>
              <a:buNone/>
            </a:pPr>
            <a:r>
              <a:rPr lang="cs-CZ" sz="2000" dirty="0">
                <a:latin typeface="Arial" pitchFamily="34" charset="0"/>
                <a:cs typeface="Arial" pitchFamily="34" charset="0"/>
              </a:rPr>
              <a:t>přímo sousedí se závodem Boletice. Uzemní hranice HQ je na výřezu mapy zvýrazněna červeně a je zároveň hranicí rozsahu EMS (obr. 1). Situace vzhledem k zvláště chráněným územím je patrná z mapy (obr. 2).</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a:t>
            </a: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1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Obr. 1 umístění HQ</a:t>
            </a:r>
          </a:p>
          <a:p>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925" y="4270148"/>
            <a:ext cx="1688092" cy="1944216"/>
          </a:xfrm>
          <a:prstGeom prst="rect">
            <a:avLst/>
          </a:prstGeom>
        </p:spPr>
      </p:pic>
      <p:pic>
        <p:nvPicPr>
          <p:cNvPr id="7" name="Zástupný symbol pro obrázek 7"/>
          <p:cNvPicPr>
            <a:picLocks noChangeAspect="1"/>
          </p:cNvPicPr>
          <p:nvPr/>
        </p:nvPicPr>
        <p:blipFill>
          <a:blip r:embed="rId4"/>
          <a:stretch>
            <a:fillRect/>
          </a:stretch>
        </p:blipFill>
        <p:spPr>
          <a:xfrm>
            <a:off x="4674093" y="2660384"/>
            <a:ext cx="4023709" cy="2798307"/>
          </a:xfrm>
          <a:prstGeom prst="rect">
            <a:avLst/>
          </a:prstGeom>
        </p:spPr>
      </p:pic>
    </p:spTree>
    <p:extLst>
      <p:ext uri="{BB962C8B-B14F-4D97-AF65-F5344CB8AC3E}">
        <p14:creationId xmlns:p14="http://schemas.microsoft.com/office/powerpoint/2010/main" val="3302381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899592" y="548680"/>
            <a:ext cx="8064896" cy="864096"/>
          </a:xfrm>
        </p:spPr>
        <p:txBody>
          <a:bodyPr anchor="t">
            <a:noAutofit/>
          </a:bodyPr>
          <a:lstStyle/>
          <a:p>
            <a:r>
              <a:rPr lang="cs-CZ" sz="3600" kern="0" dirty="0">
                <a:solidFill>
                  <a:srgbClr val="003772"/>
                </a:solidFill>
                <a:effectLst/>
                <a:latin typeface="Arial"/>
              </a:rPr>
              <a:t>Rozsah EMS z hlediska územního</a:t>
            </a:r>
            <a:endParaRPr lang="en-GB" sz="3200" b="1" dirty="0"/>
          </a:p>
        </p:txBody>
      </p:sp>
      <p:sp>
        <p:nvSpPr>
          <p:cNvPr id="5" name="Zástupný symbol pro obsah 4"/>
          <p:cNvSpPr>
            <a:spLocks noGrp="1"/>
          </p:cNvSpPr>
          <p:nvPr>
            <p:ph sz="half" idx="2"/>
          </p:nvPr>
        </p:nvSpPr>
        <p:spPr/>
        <p:txBody>
          <a:bodyPr/>
          <a:lstStyle/>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r>
              <a:rPr lang="cs-CZ" sz="1000" dirty="0"/>
              <a:t>Obr. 4 zvláště chráněná území zdroj: AOPK</a:t>
            </a:r>
          </a:p>
          <a:p>
            <a:pPr marL="0" indent="0">
              <a:buNone/>
            </a:pPr>
            <a:endParaRPr lang="en-GB" dirty="0"/>
          </a:p>
        </p:txBody>
      </p:sp>
      <p:sp>
        <p:nvSpPr>
          <p:cNvPr id="2" name="Zástupný symbol pro obsah 1"/>
          <p:cNvSpPr>
            <a:spLocks noGrp="1"/>
          </p:cNvSpPr>
          <p:nvPr>
            <p:ph sz="quarter" idx="13"/>
          </p:nvPr>
        </p:nvSpPr>
        <p:spPr>
          <a:xfrm>
            <a:off x="365760" y="1412776"/>
            <a:ext cx="4173536" cy="5040560"/>
          </a:xfrm>
        </p:spPr>
        <p:txBody>
          <a:bodyPr>
            <a:normAutofit fontScale="92500" lnSpcReduction="10000"/>
          </a:bodyPr>
          <a:lstStyle/>
          <a:p>
            <a:pPr marL="174625" lvl="0" indent="-174625" fontAlgn="base">
              <a:spcBef>
                <a:spcPct val="0"/>
              </a:spcBef>
              <a:spcAft>
                <a:spcPct val="0"/>
              </a:spcAft>
              <a:buClr>
                <a:srgbClr val="808080"/>
              </a:buClr>
              <a:buNone/>
            </a:pPr>
            <a:r>
              <a:rPr lang="cs-CZ" sz="2000" b="1" dirty="0">
                <a:latin typeface="Arial" pitchFamily="34" charset="0"/>
                <a:cs typeface="Arial" pitchFamily="34" charset="0"/>
              </a:rPr>
              <a:t>Závod Boletice</a:t>
            </a:r>
          </a:p>
          <a:p>
            <a:pPr marL="0" lvl="0" indent="-174625" fontAlgn="base">
              <a:spcBef>
                <a:spcPct val="0"/>
              </a:spcBef>
              <a:spcAft>
                <a:spcPct val="0"/>
              </a:spcAft>
              <a:buClr>
                <a:srgbClr val="808080"/>
              </a:buClr>
              <a:buNone/>
            </a:pPr>
            <a:r>
              <a:rPr lang="cs-CZ" sz="2000" dirty="0">
                <a:latin typeface="Arial" pitchFamily="34" charset="0"/>
                <a:cs typeface="Arial" pitchFamily="34" charset="0"/>
              </a:rPr>
              <a:t>Závod Boletice se nachází v katastrálním území Boletice nad Labem v průmyslové zóně. Nejzazší hranice areálu je vzdálena cca 75m od významného vodního toku Labe.  Závod se nachází v CHKO České Středohoří. Situace vzhledem k zvláště chráněným územím je patrná z mapy (obr. 4). Hranice areálu závodu Boletice je na mapě zvýrazněna červeně a je zároveň</a:t>
            </a:r>
          </a:p>
          <a:p>
            <a:pPr marL="0" lvl="0" indent="-174625" fontAlgn="base">
              <a:spcBef>
                <a:spcPct val="0"/>
              </a:spcBef>
              <a:spcAft>
                <a:spcPct val="0"/>
              </a:spcAft>
              <a:buClr>
                <a:srgbClr val="808080"/>
              </a:buClr>
              <a:buNone/>
            </a:pPr>
            <a:r>
              <a:rPr lang="cs-CZ" sz="2000" dirty="0">
                <a:latin typeface="Arial" pitchFamily="34" charset="0"/>
                <a:cs typeface="Arial" pitchFamily="34" charset="0"/>
              </a:rPr>
              <a:t>hranicí rozsahu EMS. (obr. 3). </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a:t>
            </a: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Obr. 3 umístění závodu Boletice</a:t>
            </a:r>
          </a:p>
          <a:p>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pic>
        <p:nvPicPr>
          <p:cNvPr id="7" name="Zástupný symbol pro obrázek 7"/>
          <p:cNvPicPr>
            <a:picLocks noChangeAspect="1"/>
          </p:cNvPicPr>
          <p:nvPr/>
        </p:nvPicPr>
        <p:blipFill>
          <a:blip r:embed="rId3"/>
          <a:stretch>
            <a:fillRect/>
          </a:stretch>
        </p:blipFill>
        <p:spPr>
          <a:xfrm>
            <a:off x="4655645" y="2464027"/>
            <a:ext cx="4023709" cy="2798307"/>
          </a:xfrm>
          <a:prstGeom prst="rect">
            <a:avLst/>
          </a:prstGeom>
        </p:spPr>
      </p:pic>
      <p:pic>
        <p:nvPicPr>
          <p:cNvPr id="8" name="Obráze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755" y="5013176"/>
            <a:ext cx="2715193" cy="1232905"/>
          </a:xfrm>
          <a:prstGeom prst="rect">
            <a:avLst/>
          </a:prstGeom>
        </p:spPr>
      </p:pic>
    </p:spTree>
    <p:extLst>
      <p:ext uri="{BB962C8B-B14F-4D97-AF65-F5344CB8AC3E}">
        <p14:creationId xmlns:p14="http://schemas.microsoft.com/office/powerpoint/2010/main" val="3783766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Nadpis 9"/>
          <p:cNvSpPr>
            <a:spLocks noGrp="1"/>
          </p:cNvSpPr>
          <p:nvPr>
            <p:ph type="title"/>
          </p:nvPr>
        </p:nvSpPr>
        <p:spPr>
          <a:xfrm>
            <a:off x="899592" y="548680"/>
            <a:ext cx="8064896" cy="864096"/>
          </a:xfrm>
        </p:spPr>
        <p:txBody>
          <a:bodyPr anchor="t">
            <a:noAutofit/>
          </a:bodyPr>
          <a:lstStyle/>
          <a:p>
            <a:r>
              <a:rPr lang="cs-CZ" sz="3600" kern="0" dirty="0">
                <a:solidFill>
                  <a:srgbClr val="003772"/>
                </a:solidFill>
                <a:effectLst/>
                <a:latin typeface="Arial"/>
              </a:rPr>
              <a:t>Rozsah EMS z hlediska územního</a:t>
            </a:r>
            <a:endParaRPr lang="en-GB" sz="3200" b="1" dirty="0"/>
          </a:p>
        </p:txBody>
      </p:sp>
      <p:sp>
        <p:nvSpPr>
          <p:cNvPr id="5" name="Zástupný symbol pro obsah 4"/>
          <p:cNvSpPr>
            <a:spLocks noGrp="1"/>
          </p:cNvSpPr>
          <p:nvPr>
            <p:ph sz="half" idx="2"/>
          </p:nvPr>
        </p:nvSpPr>
        <p:spPr/>
        <p:txBody>
          <a:bodyPr/>
          <a:lstStyle/>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endParaRPr lang="cs-CZ" sz="1000" dirty="0"/>
          </a:p>
          <a:p>
            <a:pPr marL="0" indent="0">
              <a:buNone/>
            </a:pPr>
            <a:r>
              <a:rPr lang="cs-CZ" sz="1000" dirty="0"/>
              <a:t>Obr. 6 zvláště chráněná území zdroj: AOPK</a:t>
            </a:r>
          </a:p>
          <a:p>
            <a:pPr marL="0" indent="0">
              <a:buNone/>
            </a:pPr>
            <a:endParaRPr lang="en-GB" dirty="0"/>
          </a:p>
        </p:txBody>
      </p:sp>
      <p:sp>
        <p:nvSpPr>
          <p:cNvPr id="2" name="Zástupný symbol pro obsah 1"/>
          <p:cNvSpPr>
            <a:spLocks noGrp="1"/>
          </p:cNvSpPr>
          <p:nvPr>
            <p:ph sz="quarter" idx="13"/>
          </p:nvPr>
        </p:nvSpPr>
        <p:spPr>
          <a:xfrm>
            <a:off x="365760" y="1412776"/>
            <a:ext cx="4173536" cy="5040560"/>
          </a:xfrm>
        </p:spPr>
        <p:txBody>
          <a:bodyPr>
            <a:normAutofit fontScale="85000" lnSpcReduction="10000"/>
          </a:bodyPr>
          <a:lstStyle/>
          <a:p>
            <a:pPr marL="174625" lvl="0" indent="-174625" fontAlgn="base">
              <a:spcBef>
                <a:spcPct val="0"/>
              </a:spcBef>
              <a:spcAft>
                <a:spcPct val="0"/>
              </a:spcAft>
              <a:buClr>
                <a:srgbClr val="808080"/>
              </a:buClr>
              <a:buNone/>
            </a:pPr>
            <a:r>
              <a:rPr lang="cs-CZ" sz="2000" b="1" dirty="0">
                <a:latin typeface="Arial" pitchFamily="34" charset="0"/>
                <a:cs typeface="Arial" pitchFamily="34" charset="0"/>
              </a:rPr>
              <a:t>Závod Jílové</a:t>
            </a:r>
          </a:p>
          <a:p>
            <a:pPr marL="0" lvl="0" indent="-174625" fontAlgn="base">
              <a:spcBef>
                <a:spcPct val="0"/>
              </a:spcBef>
              <a:spcAft>
                <a:spcPct val="0"/>
              </a:spcAft>
              <a:buClr>
                <a:srgbClr val="808080"/>
              </a:buClr>
              <a:buNone/>
            </a:pPr>
            <a:r>
              <a:rPr lang="cs-CZ" sz="2000" dirty="0">
                <a:latin typeface="Arial" pitchFamily="34" charset="0"/>
                <a:cs typeface="Arial" pitchFamily="34" charset="0"/>
              </a:rPr>
              <a:t>Závod Jílové se nachází v katastrálním území Martiněves u Děčína. Areál závodu dělí místní komunikace a Jílovský potok. Uzemní hranice závodu Jílové je na mapě zvýrazněna červeně a je zároveň hranicí rozsahu EMS (obr. 5). Závod Jílové se nachází celou plochou v ptačí oblasti - Labské pískovce a vzdálen je cca 484 m od evropsky významné lokality - Jílové u Děčína-škola (soustava NATURA 2000). Umístění vzhledem k zvláště chráněným územím ČR je patrné z mapy (obr. 6). </a:t>
            </a: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endParaRPr lang="cs-CZ" sz="2000" dirty="0">
              <a:latin typeface="Arial" pitchFamily="34" charset="0"/>
              <a:cs typeface="Arial" pitchFamily="34" charset="0"/>
            </a:endParaRP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	</a:t>
            </a:r>
          </a:p>
          <a:p>
            <a:pPr marL="174625" lvl="0" indent="-174625" fontAlgn="base">
              <a:spcBef>
                <a:spcPct val="0"/>
              </a:spcBef>
              <a:spcAft>
                <a:spcPct val="0"/>
              </a:spcAft>
              <a:buClr>
                <a:srgbClr val="808080"/>
              </a:buClr>
              <a:buNone/>
            </a:pPr>
            <a:r>
              <a:rPr lang="cs-CZ" sz="1000" dirty="0">
                <a:latin typeface="Arial" pitchFamily="34" charset="0"/>
                <a:cs typeface="Arial" pitchFamily="34" charset="0"/>
              </a:rPr>
              <a:t>Obr. 5 umístění závodu Jílové</a:t>
            </a:r>
          </a:p>
          <a:p>
            <a:endParaRPr lang="cs-CZ" dirty="0"/>
          </a:p>
        </p:txBody>
      </p:sp>
      <p:pic>
        <p:nvPicPr>
          <p:cNvPr id="3" name="Obráze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pic>
        <p:nvPicPr>
          <p:cNvPr id="7" name="Zástupný symbol pro obrázek 7"/>
          <p:cNvPicPr>
            <a:picLocks noChangeAspect="1"/>
          </p:cNvPicPr>
          <p:nvPr/>
        </p:nvPicPr>
        <p:blipFill>
          <a:blip r:embed="rId3"/>
          <a:stretch>
            <a:fillRect/>
          </a:stretch>
        </p:blipFill>
        <p:spPr>
          <a:xfrm>
            <a:off x="4521226" y="2134672"/>
            <a:ext cx="4023709" cy="2798307"/>
          </a:xfrm>
          <a:prstGeom prst="rect">
            <a:avLst/>
          </a:prstGeom>
        </p:spPr>
      </p:pic>
      <p:pic>
        <p:nvPicPr>
          <p:cNvPr id="9" name="Obráze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544" y="4785650"/>
            <a:ext cx="2949740" cy="1340513"/>
          </a:xfrm>
          <a:prstGeom prst="rect">
            <a:avLst/>
          </a:prstGeom>
        </p:spPr>
      </p:pic>
    </p:spTree>
    <p:extLst>
      <p:ext uri="{BB962C8B-B14F-4D97-AF65-F5344CB8AC3E}">
        <p14:creationId xmlns:p14="http://schemas.microsoft.com/office/powerpoint/2010/main" val="506100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00352" cy="690880"/>
          </a:xfrm>
          <a:prstGeom prst="rect">
            <a:avLst/>
          </a:prstGeom>
        </p:spPr>
      </p:pic>
      <p:sp>
        <p:nvSpPr>
          <p:cNvPr id="7170" name="Zástupný symbol pro zápatí 4"/>
          <p:cNvSpPr>
            <a:spLocks noGrp="1"/>
          </p:cNvSpPr>
          <p:nvPr>
            <p:ph type="ftr" sz="quarter" idx="11"/>
          </p:nvPr>
        </p:nvSpPr>
        <p:spPr/>
        <p:txBody>
          <a:bodyPr/>
          <a:lstStyle/>
          <a:p>
            <a:pPr>
              <a:defRPr/>
            </a:pPr>
            <a:endParaRPr lang="sv-SE" dirty="0"/>
          </a:p>
        </p:txBody>
      </p:sp>
      <p:sp>
        <p:nvSpPr>
          <p:cNvPr id="7171" name="Zástupný symbol pro číslo snímku 5"/>
          <p:cNvSpPr>
            <a:spLocks noGrp="1"/>
          </p:cNvSpPr>
          <p:nvPr>
            <p:ph type="sldNum" sz="quarter" idx="12"/>
          </p:nvPr>
        </p:nvSpPr>
        <p:spPr/>
        <p:txBody>
          <a:bodyPr/>
          <a:lstStyle/>
          <a:p>
            <a:pPr>
              <a:defRPr/>
            </a:pPr>
            <a:fld id="{A05038EC-4AA7-4922-B13B-F86C227357B6}" type="slidenum">
              <a:rPr lang="sv-SE" smtClean="0"/>
              <a:pPr>
                <a:defRPr/>
              </a:pPr>
              <a:t>6</a:t>
            </a:fld>
            <a:endParaRPr lang="sv-SE"/>
          </a:p>
        </p:txBody>
      </p:sp>
      <p:sp>
        <p:nvSpPr>
          <p:cNvPr id="7172" name="Rectangle 2"/>
          <p:cNvSpPr>
            <a:spLocks noGrp="1" noChangeArrowheads="1"/>
          </p:cNvSpPr>
          <p:nvPr>
            <p:ph type="title"/>
          </p:nvPr>
        </p:nvSpPr>
        <p:spPr>
          <a:xfrm>
            <a:off x="467544" y="345440"/>
            <a:ext cx="8229600" cy="980728"/>
          </a:xfrm>
        </p:spPr>
        <p:txBody>
          <a:bodyPr/>
          <a:lstStyle/>
          <a:p>
            <a:r>
              <a:rPr lang="cs-CZ" sz="3600" kern="0" dirty="0">
                <a:solidFill>
                  <a:srgbClr val="003772"/>
                </a:solidFill>
                <a:effectLst/>
                <a:latin typeface="Arial"/>
              </a:rPr>
              <a:t>Kritéria environmentálního profilu</a:t>
            </a:r>
          </a:p>
        </p:txBody>
      </p:sp>
      <p:sp>
        <p:nvSpPr>
          <p:cNvPr id="7173" name="Rectangle 3"/>
          <p:cNvSpPr>
            <a:spLocks noGrp="1" noChangeArrowheads="1"/>
          </p:cNvSpPr>
          <p:nvPr>
            <p:ph type="body" idx="1"/>
          </p:nvPr>
        </p:nvSpPr>
        <p:spPr>
          <a:xfrm>
            <a:off x="387350" y="1565275"/>
            <a:ext cx="7862888" cy="4114800"/>
          </a:xfrm>
        </p:spPr>
        <p:txBody>
          <a:bodyPr>
            <a:normAutofit fontScale="92500" lnSpcReduction="10000"/>
          </a:bodyPr>
          <a:lstStyle/>
          <a:p>
            <a:pPr eaLnBrk="1" hangingPunct="1">
              <a:lnSpc>
                <a:spcPct val="100000"/>
              </a:lnSpc>
              <a:spcBef>
                <a:spcPts val="350"/>
              </a:spcBef>
              <a:buFont typeface="Wingdings" pitchFamily="2" charset="2"/>
              <a:buNone/>
            </a:pPr>
            <a:r>
              <a:rPr lang="cs-CZ" sz="2000" b="1" u="sng" dirty="0">
                <a:solidFill>
                  <a:schemeClr val="accent1"/>
                </a:solidFill>
                <a:latin typeface="Arial" pitchFamily="34" charset="0"/>
                <a:cs typeface="Arial" pitchFamily="34" charset="0"/>
              </a:rPr>
              <a:t>Úvod</a:t>
            </a:r>
          </a:p>
          <a:p>
            <a:pPr algn="just" eaLnBrk="1" hangingPunct="1">
              <a:lnSpc>
                <a:spcPct val="100000"/>
              </a:lnSpc>
              <a:spcBef>
                <a:spcPts val="350"/>
              </a:spcBef>
              <a:buFont typeface="Wingdings" pitchFamily="2" charset="2"/>
              <a:buNone/>
            </a:pPr>
            <a:endParaRPr lang="cs-CZ" sz="2000" b="1" u="sng" dirty="0">
              <a:solidFill>
                <a:schemeClr val="accent1"/>
              </a:solidFill>
              <a:latin typeface="Arial" pitchFamily="34" charset="0"/>
              <a:cs typeface="Arial" pitchFamily="34" charset="0"/>
            </a:endParaRPr>
          </a:p>
          <a:p>
            <a:pPr algn="just" eaLnBrk="1" hangingPunct="1">
              <a:lnSpc>
                <a:spcPct val="100000"/>
              </a:lnSpc>
              <a:spcBef>
                <a:spcPts val="350"/>
              </a:spcBef>
              <a:buFont typeface="Wingdings" pitchFamily="2" charset="2"/>
              <a:buNone/>
            </a:pPr>
            <a:r>
              <a:rPr lang="cs-CZ" sz="2000" dirty="0">
                <a:latin typeface="Arial" pitchFamily="34" charset="0"/>
                <a:cs typeface="Arial" pitchFamily="34" charset="0"/>
              </a:rPr>
              <a:t>Environmentální profil je hodnocen pro závody Jílové a Boletice.</a:t>
            </a:r>
          </a:p>
          <a:p>
            <a:pPr algn="just" eaLnBrk="1" hangingPunct="1">
              <a:lnSpc>
                <a:spcPct val="100000"/>
              </a:lnSpc>
              <a:spcBef>
                <a:spcPts val="350"/>
              </a:spcBef>
              <a:buFont typeface="Wingdings" pitchFamily="2" charset="2"/>
              <a:buNone/>
            </a:pPr>
            <a:endParaRPr lang="cs-CZ" sz="2000" dirty="0">
              <a:latin typeface="Arial" pitchFamily="34" charset="0"/>
              <a:cs typeface="Arial" pitchFamily="34" charset="0"/>
            </a:endParaRPr>
          </a:p>
          <a:p>
            <a:pPr algn="just" eaLnBrk="1" hangingPunct="1">
              <a:lnSpc>
                <a:spcPct val="100000"/>
              </a:lnSpc>
              <a:spcBef>
                <a:spcPts val="350"/>
              </a:spcBef>
              <a:buFont typeface="Wingdings" pitchFamily="2" charset="2"/>
              <a:buNone/>
            </a:pPr>
            <a:r>
              <a:rPr lang="cs-CZ" sz="2000" dirty="0">
                <a:latin typeface="Arial" pitchFamily="34" charset="0"/>
                <a:cs typeface="Arial" pitchFamily="34" charset="0"/>
              </a:rPr>
              <a:t>Všechny číselné hodnoty jednotlivých kritérií a ukazatelů vývoje</a:t>
            </a:r>
          </a:p>
          <a:p>
            <a:pPr algn="just" eaLnBrk="1" hangingPunct="1">
              <a:lnSpc>
                <a:spcPct val="100000"/>
              </a:lnSpc>
              <a:spcBef>
                <a:spcPts val="350"/>
              </a:spcBef>
              <a:buFont typeface="Wingdings" pitchFamily="2" charset="2"/>
              <a:buNone/>
            </a:pPr>
            <a:r>
              <a:rPr lang="cs-CZ" sz="2000" dirty="0">
                <a:latin typeface="Arial" pitchFamily="34" charset="0"/>
                <a:cs typeface="Arial" pitchFamily="34" charset="0"/>
              </a:rPr>
              <a:t>Environmentálního profilu byly vztaženy na jednotku prodané</a:t>
            </a:r>
          </a:p>
          <a:p>
            <a:pPr algn="just" eaLnBrk="1" hangingPunct="1">
              <a:lnSpc>
                <a:spcPct val="100000"/>
              </a:lnSpc>
              <a:spcBef>
                <a:spcPts val="350"/>
              </a:spcBef>
              <a:buFont typeface="Wingdings" pitchFamily="2" charset="2"/>
              <a:buNone/>
            </a:pPr>
            <a:r>
              <a:rPr lang="cs-CZ" sz="2000" dirty="0">
                <a:latin typeface="Arial" pitchFamily="34" charset="0"/>
                <a:cs typeface="Arial" pitchFamily="34" charset="0"/>
              </a:rPr>
              <a:t>produkce vyjádřené v tisících metrech čtverečních. Uvedeny jsou</a:t>
            </a:r>
          </a:p>
          <a:p>
            <a:pPr algn="just" eaLnBrk="1" hangingPunct="1">
              <a:lnSpc>
                <a:spcPct val="100000"/>
              </a:lnSpc>
              <a:spcBef>
                <a:spcPts val="350"/>
              </a:spcBef>
              <a:buFont typeface="Wingdings" pitchFamily="2" charset="2"/>
              <a:buNone/>
            </a:pPr>
            <a:r>
              <a:rPr lang="cs-CZ" sz="2000" dirty="0">
                <a:latin typeface="Arial" pitchFamily="34" charset="0"/>
                <a:cs typeface="Arial" pitchFamily="34" charset="0"/>
              </a:rPr>
              <a:t>Meziroční rozdíly sledovaných kritérií a ukazatelů, vyjádřené</a:t>
            </a:r>
          </a:p>
          <a:p>
            <a:pPr algn="just" eaLnBrk="1" hangingPunct="1">
              <a:lnSpc>
                <a:spcPct val="100000"/>
              </a:lnSpc>
              <a:spcBef>
                <a:spcPts val="350"/>
              </a:spcBef>
              <a:buFont typeface="Wingdings" pitchFamily="2" charset="2"/>
              <a:buNone/>
            </a:pPr>
            <a:r>
              <a:rPr lang="cs-CZ" sz="2000" dirty="0">
                <a:latin typeface="Arial" pitchFamily="34" charset="0"/>
                <a:cs typeface="Arial" pitchFamily="34" charset="0"/>
              </a:rPr>
              <a:t>v procentech.</a:t>
            </a:r>
          </a:p>
          <a:p>
            <a:pPr algn="just" eaLnBrk="1" hangingPunct="1">
              <a:lnSpc>
                <a:spcPct val="100000"/>
              </a:lnSpc>
              <a:spcBef>
                <a:spcPts val="350"/>
              </a:spcBef>
              <a:buFont typeface="Wingdings" pitchFamily="2" charset="2"/>
              <a:buNone/>
            </a:pPr>
            <a:endParaRPr lang="cs-CZ" sz="2000" dirty="0">
              <a:latin typeface="Arial" pitchFamily="34" charset="0"/>
              <a:cs typeface="Arial" pitchFamily="34" charset="0"/>
            </a:endParaRPr>
          </a:p>
          <a:p>
            <a:pPr algn="just">
              <a:spcBef>
                <a:spcPts val="350"/>
              </a:spcBef>
              <a:buNone/>
            </a:pPr>
            <a:r>
              <a:rPr lang="cs-CZ" sz="2000" dirty="0">
                <a:latin typeface="Arial" pitchFamily="34" charset="0"/>
                <a:cs typeface="Arial" pitchFamily="34" charset="0"/>
              </a:rPr>
              <a:t>Hodnoty produkce:   Boletice = 103 322 tis m</a:t>
            </a:r>
            <a:r>
              <a:rPr lang="cs-CZ" sz="2000" baseline="30000" dirty="0">
                <a:latin typeface="Arial" pitchFamily="34" charset="0"/>
                <a:cs typeface="Arial" pitchFamily="34" charset="0"/>
              </a:rPr>
              <a:t>2</a:t>
            </a:r>
            <a:endParaRPr lang="cs-CZ" sz="2000" dirty="0">
              <a:latin typeface="Arial" pitchFamily="34" charset="0"/>
              <a:cs typeface="Arial" pitchFamily="34" charset="0"/>
            </a:endParaRPr>
          </a:p>
          <a:p>
            <a:pPr algn="just">
              <a:spcBef>
                <a:spcPts val="350"/>
              </a:spcBef>
              <a:buNone/>
            </a:pPr>
            <a:r>
              <a:rPr lang="cs-CZ" sz="1600" dirty="0"/>
              <a:t>			            </a:t>
            </a:r>
            <a:r>
              <a:rPr lang="cs-CZ" sz="2000" dirty="0">
                <a:latin typeface="Arial" pitchFamily="34" charset="0"/>
                <a:cs typeface="Arial" pitchFamily="34" charset="0"/>
              </a:rPr>
              <a:t>Jílové =   25 941 tis m</a:t>
            </a:r>
            <a:r>
              <a:rPr lang="cs-CZ" sz="2000" baseline="30000" dirty="0">
                <a:latin typeface="Arial" pitchFamily="34" charset="0"/>
                <a:cs typeface="Arial" pitchFamily="34" charset="0"/>
              </a:rPr>
              <a:t>2</a:t>
            </a:r>
            <a:endParaRPr lang="cs-CZ" sz="2000" dirty="0">
              <a:latin typeface="Arial" pitchFamily="34" charset="0"/>
              <a:cs typeface="Arial" pitchFamily="34" charset="0"/>
            </a:endParaRPr>
          </a:p>
          <a:p>
            <a:pPr algn="just">
              <a:spcBef>
                <a:spcPts val="350"/>
              </a:spcBef>
              <a:buNone/>
            </a:pPr>
            <a:endParaRPr lang="cs-CZ" sz="2000" dirty="0">
              <a:latin typeface="Arial" pitchFamily="34" charset="0"/>
              <a:cs typeface="Arial" pitchFamily="34" charset="0"/>
            </a:endParaRPr>
          </a:p>
          <a:p>
            <a:pPr algn="just" eaLnBrk="1" hangingPunct="1">
              <a:lnSpc>
                <a:spcPct val="100000"/>
              </a:lnSpc>
              <a:spcBef>
                <a:spcPts val="350"/>
              </a:spcBef>
              <a:buFont typeface="Wingdings" pitchFamily="2" charset="2"/>
              <a:buNone/>
            </a:pPr>
            <a:endParaRPr lang="cs-CZ" sz="1600" dirty="0"/>
          </a:p>
          <a:p>
            <a:pPr algn="just" eaLnBrk="1" hangingPunct="1">
              <a:lnSpc>
                <a:spcPct val="100000"/>
              </a:lnSpc>
              <a:spcBef>
                <a:spcPts val="350"/>
              </a:spcBef>
              <a:buFont typeface="Wingdings" pitchFamily="2" charset="2"/>
              <a:buNone/>
            </a:pPr>
            <a:endParaRPr lang="cs-CZ" sz="1200" dirty="0"/>
          </a:p>
        </p:txBody>
      </p:sp>
    </p:spTree>
    <p:extLst>
      <p:ext uri="{BB962C8B-B14F-4D97-AF65-F5344CB8AC3E}">
        <p14:creationId xmlns:p14="http://schemas.microsoft.com/office/powerpoint/2010/main" val="160348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601216" y="116632"/>
            <a:ext cx="8229600" cy="432048"/>
          </a:xfrm>
        </p:spPr>
        <p:txBody>
          <a:bodyPr>
            <a:noAutofit/>
          </a:bodyPr>
          <a:lstStyle/>
          <a:p>
            <a:r>
              <a:rPr lang="en-GB" sz="1800" kern="0" dirty="0" err="1">
                <a:solidFill>
                  <a:srgbClr val="003772"/>
                </a:solidFill>
                <a:effectLst/>
                <a:latin typeface="Arial"/>
              </a:rPr>
              <a:t>Kritéria</a:t>
            </a:r>
            <a:r>
              <a:rPr lang="en-GB" sz="1800" kern="0" dirty="0">
                <a:solidFill>
                  <a:srgbClr val="003772"/>
                </a:solidFill>
                <a:effectLst/>
                <a:latin typeface="Arial"/>
              </a:rPr>
              <a:t> </a:t>
            </a:r>
            <a:r>
              <a:rPr lang="en-GB" sz="1800" kern="0" dirty="0" err="1">
                <a:solidFill>
                  <a:srgbClr val="003772"/>
                </a:solidFill>
                <a:effectLst/>
                <a:latin typeface="Arial"/>
              </a:rPr>
              <a:t>environmentálního</a:t>
            </a:r>
            <a:r>
              <a:rPr lang="en-GB" sz="1800" kern="0" dirty="0">
                <a:solidFill>
                  <a:srgbClr val="003772"/>
                </a:solidFill>
                <a:effectLst/>
                <a:latin typeface="Arial"/>
              </a:rPr>
              <a:t> </a:t>
            </a:r>
            <a:r>
              <a:rPr lang="en-GB" sz="1800" kern="0" dirty="0" err="1">
                <a:solidFill>
                  <a:srgbClr val="003772"/>
                </a:solidFill>
                <a:effectLst/>
                <a:latin typeface="Arial"/>
              </a:rPr>
              <a:t>profilu</a:t>
            </a:r>
            <a:r>
              <a:rPr lang="cs-CZ" sz="1800" kern="0" dirty="0">
                <a:solidFill>
                  <a:srgbClr val="003772"/>
                </a:solidFill>
                <a:effectLst/>
                <a:latin typeface="Arial"/>
              </a:rPr>
              <a:t>  závod Jílové</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476672"/>
            <a:ext cx="8229600" cy="6192688"/>
          </a:xfrm>
        </p:spPr>
        <p:txBody>
          <a:bodyPr>
            <a:normAutofit fontScale="40000" lnSpcReduction="20000"/>
          </a:bodyPr>
          <a:lstStyle/>
          <a:p>
            <a:pPr>
              <a:spcBef>
                <a:spcPts val="350"/>
              </a:spcBef>
              <a:buNone/>
            </a:pPr>
            <a:r>
              <a:rPr lang="en-GB" sz="5100" u="sng" dirty="0" err="1">
                <a:solidFill>
                  <a:schemeClr val="accent1"/>
                </a:solidFill>
                <a:latin typeface="Arial" pitchFamily="34" charset="0"/>
                <a:cs typeface="Arial" pitchFamily="34" charset="0"/>
              </a:rPr>
              <a:t>Spotřeba</a:t>
            </a:r>
            <a:r>
              <a:rPr lang="en-GB" sz="5100" u="sng" dirty="0">
                <a:solidFill>
                  <a:schemeClr val="accent1"/>
                </a:solidFill>
                <a:latin typeface="Arial" pitchFamily="34" charset="0"/>
                <a:cs typeface="Arial" pitchFamily="34" charset="0"/>
              </a:rPr>
              <a:t> </a:t>
            </a:r>
            <a:r>
              <a:rPr lang="en-GB" sz="5100" u="sng" dirty="0" err="1">
                <a:solidFill>
                  <a:schemeClr val="accent1"/>
                </a:solidFill>
                <a:latin typeface="Arial" pitchFamily="34" charset="0"/>
                <a:cs typeface="Arial" pitchFamily="34" charset="0"/>
              </a:rPr>
              <a:t>základních</a:t>
            </a:r>
            <a:r>
              <a:rPr lang="en-GB" sz="5100" u="sng" dirty="0">
                <a:solidFill>
                  <a:schemeClr val="accent1"/>
                </a:solidFill>
                <a:latin typeface="Arial" pitchFamily="34" charset="0"/>
                <a:cs typeface="Arial" pitchFamily="34" charset="0"/>
              </a:rPr>
              <a:t> </a:t>
            </a:r>
            <a:r>
              <a:rPr lang="en-GB" sz="5100" u="sng" dirty="0" err="1">
                <a:solidFill>
                  <a:schemeClr val="accent1"/>
                </a:solidFill>
                <a:latin typeface="Arial" pitchFamily="34" charset="0"/>
                <a:cs typeface="Arial" pitchFamily="34" charset="0"/>
              </a:rPr>
              <a:t>surovin</a:t>
            </a:r>
            <a:r>
              <a:rPr lang="en-GB" sz="5100" u="sng" dirty="0">
                <a:solidFill>
                  <a:schemeClr val="accent1"/>
                </a:solidFill>
                <a:latin typeface="Arial" pitchFamily="34" charset="0"/>
                <a:cs typeface="Arial" pitchFamily="34" charset="0"/>
              </a:rPr>
              <a:t> a </a:t>
            </a:r>
            <a:r>
              <a:rPr lang="en-GB" sz="5100" u="sng" dirty="0" err="1">
                <a:solidFill>
                  <a:schemeClr val="accent1"/>
                </a:solidFill>
                <a:latin typeface="Arial" pitchFamily="34" charset="0"/>
                <a:cs typeface="Arial" pitchFamily="34" charset="0"/>
              </a:rPr>
              <a:t>materiálů</a:t>
            </a:r>
            <a:endParaRPr lang="cs-CZ" sz="51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                                </a:t>
            </a:r>
          </a:p>
          <a:p>
            <a:pPr algn="just">
              <a:spcBef>
                <a:spcPts val="350"/>
              </a:spcBef>
              <a:buNone/>
            </a:pPr>
            <a:endParaRPr lang="cs-CZ" i="1" dirty="0">
              <a:solidFill>
                <a:schemeClr val="accent1"/>
              </a:solidFill>
              <a:latin typeface="Arial" pitchFamily="34" charset="0"/>
              <a:cs typeface="Arial" pitchFamily="34" charset="0"/>
            </a:endParaRPr>
          </a:p>
          <a:p>
            <a:pPr algn="just">
              <a:spcBef>
                <a:spcPts val="350"/>
              </a:spcBef>
              <a:buNone/>
            </a:pPr>
            <a:endParaRPr lang="cs-CZ" i="1" dirty="0">
              <a:solidFill>
                <a:schemeClr val="accent1"/>
              </a:solidFill>
              <a:latin typeface="Arial" pitchFamily="34" charset="0"/>
              <a:cs typeface="Arial" pitchFamily="34" charset="0"/>
            </a:endParaRPr>
          </a:p>
          <a:p>
            <a:pPr algn="just">
              <a:spcBef>
                <a:spcPts val="350"/>
              </a:spcBef>
              <a:buNone/>
            </a:pPr>
            <a:endParaRPr lang="cs-CZ" i="1" dirty="0">
              <a:solidFill>
                <a:schemeClr val="accent1"/>
              </a:solidFill>
              <a:latin typeface="Arial" pitchFamily="34" charset="0"/>
              <a:cs typeface="Arial" pitchFamily="34" charset="0"/>
            </a:endParaRPr>
          </a:p>
          <a:p>
            <a:pPr algn="just">
              <a:spcBef>
                <a:spcPts val="350"/>
              </a:spcBef>
              <a:buNone/>
            </a:pPr>
            <a:endParaRPr lang="cs-CZ" i="1" dirty="0">
              <a:solidFill>
                <a:schemeClr val="accent1"/>
              </a:solidFill>
              <a:latin typeface="Arial" pitchFamily="34" charset="0"/>
              <a:cs typeface="Arial" pitchFamily="34" charset="0"/>
            </a:endParaRPr>
          </a:p>
          <a:p>
            <a:pPr>
              <a:spcBef>
                <a:spcPts val="350"/>
              </a:spcBef>
              <a:buNone/>
            </a:pPr>
            <a:endParaRPr lang="cs-CZ" sz="4800" dirty="0">
              <a:solidFill>
                <a:schemeClr val="accent1"/>
              </a:solidFill>
            </a:endParaRPr>
          </a:p>
          <a:p>
            <a:endParaRPr lang="cs-CZ" dirty="0"/>
          </a:p>
        </p:txBody>
      </p:sp>
      <p:pic>
        <p:nvPicPr>
          <p:cNvPr id="9" name="Obrázek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167120"/>
            <a:ext cx="1800352" cy="690880"/>
          </a:xfrm>
          <a:prstGeom prst="rect">
            <a:avLst/>
          </a:prstGeom>
        </p:spPr>
      </p:pic>
      <p:pic>
        <p:nvPicPr>
          <p:cNvPr id="4" name="Obrázek 3">
            <a:extLst>
              <a:ext uri="{FF2B5EF4-FFF2-40B4-BE49-F238E27FC236}">
                <a16:creationId xmlns:a16="http://schemas.microsoft.com/office/drawing/2014/main" id="{1D117604-61EE-4435-8971-BFC767613BA7}"/>
              </a:ext>
            </a:extLst>
          </p:cNvPr>
          <p:cNvPicPr>
            <a:picLocks noChangeAspect="1"/>
          </p:cNvPicPr>
          <p:nvPr/>
        </p:nvPicPr>
        <p:blipFill>
          <a:blip r:embed="rId3"/>
          <a:stretch>
            <a:fillRect/>
          </a:stretch>
        </p:blipFill>
        <p:spPr>
          <a:xfrm>
            <a:off x="102518" y="842142"/>
            <a:ext cx="8938964" cy="1200375"/>
          </a:xfrm>
          <a:prstGeom prst="rect">
            <a:avLst/>
          </a:prstGeom>
        </p:spPr>
      </p:pic>
      <p:pic>
        <p:nvPicPr>
          <p:cNvPr id="3" name="Obrázek 2">
            <a:extLst>
              <a:ext uri="{FF2B5EF4-FFF2-40B4-BE49-F238E27FC236}">
                <a16:creationId xmlns:a16="http://schemas.microsoft.com/office/drawing/2014/main" id="{C0B4693F-D72E-48F0-B341-1A54F47932D6}"/>
              </a:ext>
            </a:extLst>
          </p:cNvPr>
          <p:cNvPicPr>
            <a:picLocks noChangeAspect="1"/>
          </p:cNvPicPr>
          <p:nvPr/>
        </p:nvPicPr>
        <p:blipFill>
          <a:blip r:embed="rId4"/>
          <a:stretch>
            <a:fillRect/>
          </a:stretch>
        </p:blipFill>
        <p:spPr>
          <a:xfrm>
            <a:off x="313184" y="2049366"/>
            <a:ext cx="6801596" cy="2055452"/>
          </a:xfrm>
          <a:prstGeom prst="rect">
            <a:avLst/>
          </a:prstGeom>
        </p:spPr>
      </p:pic>
      <p:pic>
        <p:nvPicPr>
          <p:cNvPr id="7" name="Obrázek 6">
            <a:extLst>
              <a:ext uri="{FF2B5EF4-FFF2-40B4-BE49-F238E27FC236}">
                <a16:creationId xmlns:a16="http://schemas.microsoft.com/office/drawing/2014/main" id="{A2ACDA97-1B8E-4D2C-978D-0DC1C475A2B2}"/>
              </a:ext>
            </a:extLst>
          </p:cNvPr>
          <p:cNvPicPr>
            <a:picLocks noChangeAspect="1"/>
          </p:cNvPicPr>
          <p:nvPr/>
        </p:nvPicPr>
        <p:blipFill>
          <a:blip r:embed="rId5"/>
          <a:stretch>
            <a:fillRect/>
          </a:stretch>
        </p:blipFill>
        <p:spPr>
          <a:xfrm>
            <a:off x="2062545" y="4172230"/>
            <a:ext cx="6801596" cy="20043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620688"/>
          </a:xfrm>
        </p:spPr>
        <p:txBody>
          <a:bodyPr>
            <a:noAutofit/>
          </a:bodyPr>
          <a:lstStyle/>
          <a:p>
            <a:r>
              <a:rPr lang="cs-CZ" sz="1800" kern="0" dirty="0">
                <a:solidFill>
                  <a:srgbClr val="003772"/>
                </a:solidFill>
                <a:effectLst/>
                <a:latin typeface="Arial"/>
              </a:rPr>
              <a:t>Kritéria environmentálního profilu  závod Jílové</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620688"/>
            <a:ext cx="8229600" cy="5688632"/>
          </a:xfrm>
        </p:spPr>
        <p:txBody>
          <a:bodyPr>
            <a:normAutofit fontScale="47500" lnSpcReduction="20000"/>
          </a:bodyPr>
          <a:lstStyle/>
          <a:p>
            <a:pPr>
              <a:spcBef>
                <a:spcPts val="350"/>
              </a:spcBef>
              <a:buNone/>
            </a:pPr>
            <a:r>
              <a:rPr lang="en-GB" sz="5100" u="sng" dirty="0" err="1">
                <a:solidFill>
                  <a:schemeClr val="accent1"/>
                </a:solidFill>
                <a:latin typeface="Arial" pitchFamily="34" charset="0"/>
                <a:cs typeface="Arial" pitchFamily="34" charset="0"/>
              </a:rPr>
              <a:t>Spotřeba</a:t>
            </a:r>
            <a:r>
              <a:rPr lang="en-GB" sz="5100" u="sng" dirty="0">
                <a:solidFill>
                  <a:schemeClr val="accent1"/>
                </a:solidFill>
                <a:latin typeface="Arial" pitchFamily="34" charset="0"/>
                <a:cs typeface="Arial" pitchFamily="34" charset="0"/>
              </a:rPr>
              <a:t> </a:t>
            </a:r>
            <a:r>
              <a:rPr lang="cs-CZ" sz="5100" u="sng" dirty="0">
                <a:solidFill>
                  <a:schemeClr val="accent1"/>
                </a:solidFill>
                <a:latin typeface="Arial" pitchFamily="34" charset="0"/>
                <a:cs typeface="Arial" pitchFamily="34" charset="0"/>
              </a:rPr>
              <a:t>elektrické energie, </a:t>
            </a:r>
            <a:r>
              <a:rPr lang="cs-CZ" sz="5100" u="sng" dirty="0" err="1">
                <a:solidFill>
                  <a:schemeClr val="accent1"/>
                </a:solidFill>
                <a:latin typeface="Arial" pitchFamily="34" charset="0"/>
                <a:cs typeface="Arial" pitchFamily="34" charset="0"/>
              </a:rPr>
              <a:t>z.plynu</a:t>
            </a:r>
            <a:r>
              <a:rPr lang="cs-CZ" sz="5100" u="sng" dirty="0">
                <a:solidFill>
                  <a:schemeClr val="accent1"/>
                </a:solidFill>
                <a:latin typeface="Arial" pitchFamily="34" charset="0"/>
                <a:cs typeface="Arial" pitchFamily="34" charset="0"/>
              </a:rPr>
              <a:t> a vody</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p>
          <a:p>
            <a:pPr>
              <a:spcBef>
                <a:spcPts val="350"/>
              </a:spcBef>
              <a:buNone/>
            </a:pPr>
            <a:endParaRPr lang="cs-CZ" sz="4800" dirty="0">
              <a:solidFill>
                <a:schemeClr val="accent1"/>
              </a:solidFill>
            </a:endParaRPr>
          </a:p>
          <a:p>
            <a:endParaRPr lang="cs-CZ" dirty="0"/>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34" y="6202016"/>
            <a:ext cx="1709414" cy="655983"/>
          </a:xfrm>
          <a:prstGeom prst="rect">
            <a:avLst/>
          </a:prstGeom>
        </p:spPr>
      </p:pic>
      <p:pic>
        <p:nvPicPr>
          <p:cNvPr id="5" name="Obrázek 4">
            <a:extLst>
              <a:ext uri="{FF2B5EF4-FFF2-40B4-BE49-F238E27FC236}">
                <a16:creationId xmlns:a16="http://schemas.microsoft.com/office/drawing/2014/main" id="{7B3DF009-B058-4966-9AAD-255B3A9B4D32}"/>
              </a:ext>
            </a:extLst>
          </p:cNvPr>
          <p:cNvPicPr>
            <a:picLocks noChangeAspect="1"/>
          </p:cNvPicPr>
          <p:nvPr/>
        </p:nvPicPr>
        <p:blipFill>
          <a:blip r:embed="rId3"/>
          <a:stretch>
            <a:fillRect/>
          </a:stretch>
        </p:blipFill>
        <p:spPr>
          <a:xfrm>
            <a:off x="377788" y="2503963"/>
            <a:ext cx="8388424" cy="1922082"/>
          </a:xfrm>
          <a:prstGeom prst="rect">
            <a:avLst/>
          </a:prstGeom>
        </p:spPr>
      </p:pic>
      <p:pic>
        <p:nvPicPr>
          <p:cNvPr id="4" name="Obrázek 3">
            <a:extLst>
              <a:ext uri="{FF2B5EF4-FFF2-40B4-BE49-F238E27FC236}">
                <a16:creationId xmlns:a16="http://schemas.microsoft.com/office/drawing/2014/main" id="{25F35F46-8A43-41B2-ABEC-58D3ADF4681A}"/>
              </a:ext>
            </a:extLst>
          </p:cNvPr>
          <p:cNvPicPr>
            <a:picLocks noChangeAspect="1"/>
          </p:cNvPicPr>
          <p:nvPr/>
        </p:nvPicPr>
        <p:blipFill>
          <a:blip r:embed="rId4"/>
          <a:stretch>
            <a:fillRect/>
          </a:stretch>
        </p:blipFill>
        <p:spPr>
          <a:xfrm>
            <a:off x="0" y="2379082"/>
            <a:ext cx="9144000" cy="2099836"/>
          </a:xfrm>
          <a:prstGeom prst="rect">
            <a:avLst/>
          </a:prstGeom>
        </p:spPr>
      </p:pic>
      <p:pic>
        <p:nvPicPr>
          <p:cNvPr id="6" name="Obrázek 5">
            <a:extLst>
              <a:ext uri="{FF2B5EF4-FFF2-40B4-BE49-F238E27FC236}">
                <a16:creationId xmlns:a16="http://schemas.microsoft.com/office/drawing/2014/main" id="{EA700DE7-34AC-456D-BD64-988604416CE6}"/>
              </a:ext>
            </a:extLst>
          </p:cNvPr>
          <p:cNvPicPr>
            <a:picLocks noChangeAspect="1"/>
          </p:cNvPicPr>
          <p:nvPr/>
        </p:nvPicPr>
        <p:blipFill>
          <a:blip r:embed="rId5"/>
          <a:stretch>
            <a:fillRect/>
          </a:stretch>
        </p:blipFill>
        <p:spPr>
          <a:xfrm>
            <a:off x="102518" y="1029242"/>
            <a:ext cx="8938964" cy="1036688"/>
          </a:xfrm>
          <a:prstGeom prst="rect">
            <a:avLst/>
          </a:prstGeom>
        </p:spPr>
      </p:pic>
    </p:spTree>
    <p:extLst>
      <p:ext uri="{BB962C8B-B14F-4D97-AF65-F5344CB8AC3E}">
        <p14:creationId xmlns:p14="http://schemas.microsoft.com/office/powerpoint/2010/main" val="2036930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p:cNvSpPr>
            <a:spLocks noGrp="1"/>
          </p:cNvSpPr>
          <p:nvPr>
            <p:ph type="title"/>
          </p:nvPr>
        </p:nvSpPr>
        <p:spPr>
          <a:xfrm>
            <a:off x="457200" y="0"/>
            <a:ext cx="8229600" cy="548680"/>
          </a:xfrm>
        </p:spPr>
        <p:txBody>
          <a:bodyPr>
            <a:noAutofit/>
          </a:bodyPr>
          <a:lstStyle/>
          <a:p>
            <a:r>
              <a:rPr lang="cs-CZ" sz="1800" kern="0" dirty="0">
                <a:solidFill>
                  <a:srgbClr val="003772"/>
                </a:solidFill>
                <a:effectLst/>
                <a:latin typeface="Arial"/>
              </a:rPr>
              <a:t>Kritéria environmentálního profilu  závod Jílové</a:t>
            </a:r>
            <a:r>
              <a:rPr lang="en-GB" sz="1800" kern="0" dirty="0">
                <a:solidFill>
                  <a:srgbClr val="003772"/>
                </a:solidFill>
                <a:effectLst/>
                <a:latin typeface="Arial"/>
              </a:rPr>
              <a:t> </a:t>
            </a:r>
          </a:p>
        </p:txBody>
      </p:sp>
      <p:sp>
        <p:nvSpPr>
          <p:cNvPr id="2" name="Zástupný symbol pro obsah 1"/>
          <p:cNvSpPr>
            <a:spLocks noGrp="1"/>
          </p:cNvSpPr>
          <p:nvPr>
            <p:ph idx="1"/>
          </p:nvPr>
        </p:nvSpPr>
        <p:spPr>
          <a:xfrm>
            <a:off x="457200" y="836712"/>
            <a:ext cx="8229600" cy="5472608"/>
          </a:xfrm>
        </p:spPr>
        <p:txBody>
          <a:bodyPr>
            <a:normAutofit fontScale="47500" lnSpcReduction="20000"/>
          </a:bodyPr>
          <a:lstStyle/>
          <a:p>
            <a:pPr>
              <a:spcBef>
                <a:spcPts val="350"/>
              </a:spcBef>
              <a:buNone/>
            </a:pPr>
            <a:r>
              <a:rPr lang="cs-CZ" sz="5100" u="sng" dirty="0">
                <a:solidFill>
                  <a:schemeClr val="accent1"/>
                </a:solidFill>
                <a:latin typeface="Arial" pitchFamily="34" charset="0"/>
                <a:cs typeface="Arial" pitchFamily="34" charset="0"/>
              </a:rPr>
              <a:t>Produkce odpadů</a:t>
            </a: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spcBef>
                <a:spcPts val="350"/>
              </a:spcBef>
              <a:buNone/>
            </a:pPr>
            <a:endParaRPr lang="cs-CZ" sz="6000" u="sng" dirty="0">
              <a:solidFill>
                <a:schemeClr val="accent1"/>
              </a:solidFill>
              <a:latin typeface="Arial" pitchFamily="34" charset="0"/>
              <a:cs typeface="Arial" pitchFamily="34" charset="0"/>
            </a:endParaRPr>
          </a:p>
          <a:p>
            <a:pPr algn="just">
              <a:spcBef>
                <a:spcPts val="350"/>
              </a:spcBef>
              <a:buNone/>
            </a:pPr>
            <a:r>
              <a:rPr lang="cs-CZ" i="1" dirty="0">
                <a:solidFill>
                  <a:schemeClr val="accent1"/>
                </a:solidFill>
                <a:latin typeface="Arial" pitchFamily="34" charset="0"/>
                <a:cs typeface="Arial" pitchFamily="34" charset="0"/>
              </a:rPr>
              <a:t>*</a:t>
            </a:r>
            <a:r>
              <a:rPr lang="cs-CZ" i="1" dirty="0">
                <a:latin typeface="Arial" pitchFamily="34" charset="0"/>
                <a:cs typeface="Arial" pitchFamily="34" charset="0"/>
              </a:rPr>
              <a:t>Všechny číselné hodnoty jednotlivých kritérií a ukazatelů vývoje environmentálního profilu byly vztaženy na jednotku prodané produkce vyjádřené v tisících metrech čtverečních. Uvedeny jsou meziroční rozdíly sledovaných kritérií a ukazatelů vyjádřené v %</a:t>
            </a:r>
            <a:endParaRPr lang="cs-CZ" sz="4800" dirty="0">
              <a:solidFill>
                <a:schemeClr val="accent1"/>
              </a:solidFill>
            </a:endParaRPr>
          </a:p>
          <a:p>
            <a:endParaRPr lang="cs-CZ" dirty="0"/>
          </a:p>
        </p:txBody>
      </p:sp>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34" y="6167120"/>
            <a:ext cx="1800352" cy="690880"/>
          </a:xfrm>
          <a:prstGeom prst="rect">
            <a:avLst/>
          </a:prstGeom>
        </p:spPr>
      </p:pic>
      <p:pic>
        <p:nvPicPr>
          <p:cNvPr id="4" name="Obrázek 3">
            <a:extLst>
              <a:ext uri="{FF2B5EF4-FFF2-40B4-BE49-F238E27FC236}">
                <a16:creationId xmlns:a16="http://schemas.microsoft.com/office/drawing/2014/main" id="{518D7956-8C92-405E-8D1F-7245A76E7A5D}"/>
              </a:ext>
            </a:extLst>
          </p:cNvPr>
          <p:cNvPicPr>
            <a:picLocks noChangeAspect="1"/>
          </p:cNvPicPr>
          <p:nvPr/>
        </p:nvPicPr>
        <p:blipFill>
          <a:blip r:embed="rId3"/>
          <a:stretch>
            <a:fillRect/>
          </a:stretch>
        </p:blipFill>
        <p:spPr>
          <a:xfrm>
            <a:off x="102518" y="1254838"/>
            <a:ext cx="8938964" cy="1045781"/>
          </a:xfrm>
          <a:prstGeom prst="rect">
            <a:avLst/>
          </a:prstGeom>
        </p:spPr>
      </p:pic>
      <p:pic>
        <p:nvPicPr>
          <p:cNvPr id="5" name="Obrázek 4">
            <a:extLst>
              <a:ext uri="{FF2B5EF4-FFF2-40B4-BE49-F238E27FC236}">
                <a16:creationId xmlns:a16="http://schemas.microsoft.com/office/drawing/2014/main" id="{60E2694B-0EBD-4162-9422-AB19D9A955A8}"/>
              </a:ext>
            </a:extLst>
          </p:cNvPr>
          <p:cNvPicPr>
            <a:picLocks noChangeAspect="1"/>
          </p:cNvPicPr>
          <p:nvPr/>
        </p:nvPicPr>
        <p:blipFill>
          <a:blip r:embed="rId4"/>
          <a:stretch>
            <a:fillRect/>
          </a:stretch>
        </p:blipFill>
        <p:spPr>
          <a:xfrm>
            <a:off x="0" y="2929690"/>
            <a:ext cx="9144000" cy="2017125"/>
          </a:xfrm>
          <a:prstGeom prst="rect">
            <a:avLst/>
          </a:prstGeom>
        </p:spPr>
      </p:pic>
    </p:spTree>
    <p:extLst>
      <p:ext uri="{BB962C8B-B14F-4D97-AF65-F5344CB8AC3E}">
        <p14:creationId xmlns:p14="http://schemas.microsoft.com/office/powerpoint/2010/main" val="24609132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kutivní">
  <a:themeElements>
    <a:clrScheme name="Exekutivní">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kutivní">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kutivní">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13676</TotalTime>
  <Words>915</Words>
  <Application>Microsoft Office PowerPoint</Application>
  <PresentationFormat>Předvádění na obrazovce (4:3)</PresentationFormat>
  <Paragraphs>284</Paragraphs>
  <Slides>16</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16</vt:i4>
      </vt:variant>
    </vt:vector>
  </HeadingPairs>
  <TitlesOfParts>
    <vt:vector size="22" baseType="lpstr">
      <vt:lpstr>Arial</vt:lpstr>
      <vt:lpstr>Century Gothic</vt:lpstr>
      <vt:lpstr>Courier New</vt:lpstr>
      <vt:lpstr>Palatino Linotype</vt:lpstr>
      <vt:lpstr>Wingdings</vt:lpstr>
      <vt:lpstr>Exekutivní</vt:lpstr>
      <vt:lpstr>Environmentální Profil </vt:lpstr>
      <vt:lpstr>Představení firmy</vt:lpstr>
      <vt:lpstr>Rozsah EMS z hlediska územního</vt:lpstr>
      <vt:lpstr>Rozsah EMS z hlediska územního</vt:lpstr>
      <vt:lpstr>Rozsah EMS z hlediska územního</vt:lpstr>
      <vt:lpstr>Kritéria environmentálního profilu</vt:lpstr>
      <vt:lpstr>Kritéria environmentálního profilu  závod Jílové </vt:lpstr>
      <vt:lpstr>Kritéria environmentálního profilu  závod Jílové </vt:lpstr>
      <vt:lpstr>Kritéria environmentálního profilu  závod Jílové </vt:lpstr>
      <vt:lpstr>Kritéria environmentálního profilu  závod Boletice </vt:lpstr>
      <vt:lpstr>Kritéria environmentálního profilu  závod Boletice </vt:lpstr>
      <vt:lpstr>Kritéria environmentálního profilu  závod Boletice</vt:lpstr>
      <vt:lpstr>Hodnocení plnění cílů</vt:lpstr>
      <vt:lpstr>Hodnocení plnění cílů</vt:lpstr>
      <vt:lpstr>Hodnocení plnění cílů</vt:lpstr>
      <vt:lpstr>Hodnocení environmentálního profilu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Náklady na oblast  životního prostředí- Jílové</dc:title>
  <dc:creator>Valued Acer Customer</dc:creator>
  <cp:lastModifiedBy>Armic Sponza, Tereza</cp:lastModifiedBy>
  <cp:revision>167</cp:revision>
  <cp:lastPrinted>2019-11-20T00:29:18Z</cp:lastPrinted>
  <dcterms:created xsi:type="dcterms:W3CDTF">2012-11-29T08:40:21Z</dcterms:created>
  <dcterms:modified xsi:type="dcterms:W3CDTF">2019-11-20T00:30:08Z</dcterms:modified>
</cp:coreProperties>
</file>