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73" r:id="rId3"/>
    <p:sldMasterId id="2147483661" r:id="rId4"/>
  </p:sldMasterIdLst>
  <p:notesMasterIdLst>
    <p:notesMasterId r:id="rId43"/>
  </p:notesMasterIdLst>
  <p:sldIdLst>
    <p:sldId id="262" r:id="rId5"/>
    <p:sldId id="298" r:id="rId6"/>
    <p:sldId id="271" r:id="rId7"/>
    <p:sldId id="280" r:id="rId8"/>
    <p:sldId id="269" r:id="rId9"/>
    <p:sldId id="268" r:id="rId10"/>
    <p:sldId id="267" r:id="rId11"/>
    <p:sldId id="257" r:id="rId12"/>
    <p:sldId id="259" r:id="rId13"/>
    <p:sldId id="258" r:id="rId14"/>
    <p:sldId id="256" r:id="rId15"/>
    <p:sldId id="272" r:id="rId16"/>
    <p:sldId id="266" r:id="rId17"/>
    <p:sldId id="275" r:id="rId18"/>
    <p:sldId id="274" r:id="rId19"/>
    <p:sldId id="273" r:id="rId20"/>
    <p:sldId id="264" r:id="rId21"/>
    <p:sldId id="260" r:id="rId22"/>
    <p:sldId id="261" r:id="rId23"/>
    <p:sldId id="281" r:id="rId24"/>
    <p:sldId id="276" r:id="rId25"/>
    <p:sldId id="282" r:id="rId26"/>
    <p:sldId id="283" r:id="rId27"/>
    <p:sldId id="284" r:id="rId28"/>
    <p:sldId id="285" r:id="rId29"/>
    <p:sldId id="286" r:id="rId30"/>
    <p:sldId id="299" r:id="rId31"/>
    <p:sldId id="287" r:id="rId32"/>
    <p:sldId id="288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78" autoAdjust="0"/>
  </p:normalViewPr>
  <p:slideViewPr>
    <p:cSldViewPr>
      <p:cViewPr>
        <p:scale>
          <a:sx n="90" d="100"/>
          <a:sy n="90" d="100"/>
        </p:scale>
        <p:origin x="-510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6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1512C-8651-40CF-972E-34CCE03E8A05}" type="datetimeFigureOut">
              <a:rPr lang="en-US" smtClean="0"/>
              <a:t>2/9/2017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54FC0-E877-42E6-8338-09BB0D8A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43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65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65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78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43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896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7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5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6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65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6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54FC0-E877-42E6-8338-09BB0D8AA4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6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9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1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91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739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581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608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319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8803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28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318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25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7822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9607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067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7454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36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9918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586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7768BAF-D988-426C-8604-9943E569728E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207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827584" y="4797152"/>
            <a:ext cx="2133600" cy="365125"/>
          </a:xfrm>
          <a:prstGeom prst="rect">
            <a:avLst/>
          </a:prstGeom>
        </p:spPr>
        <p:txBody>
          <a:bodyPr/>
          <a:lstStyle/>
          <a:p>
            <a:fld id="{47768BAF-D988-426C-8604-9943E569728E}" type="datetimeFigureOut">
              <a:rPr lang="hu-HU" smtClean="0"/>
              <a:t>2017.02.09.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290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7768BAF-D988-426C-8604-9943E569728E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749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1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7768BAF-D988-426C-8604-9943E569728E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4636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7768BAF-D988-426C-8604-9943E569728E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3041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9236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42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411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2514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1988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4694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97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07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2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335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1213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2285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8251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86069-E6F4-40D9-826B-D790322CFAB4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8859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486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73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1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7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0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16216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5D604-C52D-49DA-BE9D-34FD1A89D9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319601"/>
            <a:ext cx="1926468" cy="8035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9601"/>
            <a:ext cx="1292533" cy="8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4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623D7-02D4-4FB6-8A80-A661C4D24DAD}" type="datetimeFigureOut">
              <a:rPr lang="hu-HU" smtClean="0"/>
              <a:t>2017.02.09.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871DD-DB51-4DC4-863E-01B15A9AA34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36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AB1D5-EE83-4AC8-B1B4-518FFDB9F360}" type="slidenum">
              <a:rPr lang="hu-HU" smtClean="0"/>
              <a:t>‹#›</a:t>
            </a:fld>
            <a:endParaRPr lang="hu-HU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67544" y="6453336"/>
            <a:ext cx="4320000" cy="36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0" dirty="0" err="1" smtClean="0">
                <a:solidFill>
                  <a:schemeClr val="tx1"/>
                </a:solidFill>
              </a:rPr>
              <a:t>We</a:t>
            </a:r>
            <a:r>
              <a:rPr lang="hu-HU" b="0" dirty="0" smtClean="0">
                <a:solidFill>
                  <a:schemeClr val="tx1"/>
                </a:solidFill>
              </a:rPr>
              <a:t> </a:t>
            </a:r>
            <a:r>
              <a:rPr lang="hu-HU" b="0" dirty="0" err="1" smtClean="0">
                <a:solidFill>
                  <a:schemeClr val="tx1"/>
                </a:solidFill>
              </a:rPr>
              <a:t>are</a:t>
            </a:r>
            <a:r>
              <a:rPr lang="hu-HU" b="0" dirty="0" smtClean="0">
                <a:solidFill>
                  <a:schemeClr val="tx1"/>
                </a:solidFill>
              </a:rPr>
              <a:t> </a:t>
            </a:r>
            <a:r>
              <a:rPr lang="hu-HU" dirty="0" smtClean="0"/>
              <a:t>#</a:t>
            </a:r>
            <a:r>
              <a:rPr lang="en-US" dirty="0" err="1" smtClean="0"/>
              <a:t>PackagingStrategist</a:t>
            </a:r>
            <a:r>
              <a:rPr lang="hu-HU" dirty="0" smtClean="0"/>
              <a:t>s</a:t>
            </a:r>
            <a:r>
              <a:rPr lang="hu-HU" b="0" dirty="0" smtClean="0">
                <a:solidFill>
                  <a:schemeClr val="tx1"/>
                </a:solidFill>
              </a:rPr>
              <a:t>,</a:t>
            </a:r>
            <a:r>
              <a:rPr lang="hu-HU" dirty="0" smtClean="0"/>
              <a:t> </a:t>
            </a:r>
            <a:r>
              <a:rPr lang="hu-HU" b="0" dirty="0" err="1" smtClean="0">
                <a:solidFill>
                  <a:schemeClr val="tx1"/>
                </a:solidFill>
              </a:rPr>
              <a:t>delivering</a:t>
            </a:r>
            <a:r>
              <a:rPr lang="hu-HU" b="0" dirty="0" smtClean="0">
                <a:solidFill>
                  <a:schemeClr val="tx1"/>
                </a:solidFill>
              </a:rPr>
              <a:t> </a:t>
            </a:r>
            <a:r>
              <a:rPr lang="hu-HU" b="0" dirty="0" err="1" smtClean="0">
                <a:solidFill>
                  <a:schemeClr val="tx1"/>
                </a:solidFill>
              </a:rPr>
              <a:t>results</a:t>
            </a:r>
            <a:r>
              <a:rPr lang="hu-HU" b="0" dirty="0" smtClean="0">
                <a:solidFill>
                  <a:schemeClr val="tx1"/>
                </a:solidFill>
              </a:rPr>
              <a:t>.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0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70A8B-E959-4F8E-B272-34A7037DC247}" type="slidenum">
              <a:rPr lang="hu-HU" smtClean="0"/>
              <a:t>‹#›</a:t>
            </a:fld>
            <a:endParaRPr lang="hu-HU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67544" y="6453336"/>
            <a:ext cx="4320000" cy="36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0" dirty="0" err="1" smtClean="0">
                <a:solidFill>
                  <a:schemeClr val="tx1"/>
                </a:solidFill>
              </a:rPr>
              <a:t>We</a:t>
            </a:r>
            <a:r>
              <a:rPr lang="hu-HU" b="0" dirty="0" smtClean="0">
                <a:solidFill>
                  <a:schemeClr val="tx1"/>
                </a:solidFill>
              </a:rPr>
              <a:t> </a:t>
            </a:r>
            <a:r>
              <a:rPr lang="hu-HU" b="0" dirty="0" err="1" smtClean="0">
                <a:solidFill>
                  <a:schemeClr val="tx1"/>
                </a:solidFill>
              </a:rPr>
              <a:t>are</a:t>
            </a:r>
            <a:r>
              <a:rPr lang="hu-HU" b="0" dirty="0" smtClean="0">
                <a:solidFill>
                  <a:schemeClr val="tx1"/>
                </a:solidFill>
              </a:rPr>
              <a:t> </a:t>
            </a:r>
            <a:r>
              <a:rPr lang="hu-HU" dirty="0" smtClean="0"/>
              <a:t>#</a:t>
            </a:r>
            <a:r>
              <a:rPr lang="en-US" dirty="0" err="1" smtClean="0"/>
              <a:t>PackagingStrategist</a:t>
            </a:r>
            <a:r>
              <a:rPr lang="hu-HU" dirty="0" smtClean="0"/>
              <a:t>s</a:t>
            </a:r>
            <a:r>
              <a:rPr lang="hu-HU" b="0" dirty="0" smtClean="0">
                <a:solidFill>
                  <a:schemeClr val="tx1"/>
                </a:solidFill>
              </a:rPr>
              <a:t>,</a:t>
            </a:r>
            <a:r>
              <a:rPr lang="hu-HU" dirty="0" smtClean="0"/>
              <a:t> </a:t>
            </a:r>
            <a:r>
              <a:rPr lang="hu-HU" b="0" dirty="0" err="1" smtClean="0">
                <a:solidFill>
                  <a:schemeClr val="tx1"/>
                </a:solidFill>
              </a:rPr>
              <a:t>delivering</a:t>
            </a:r>
            <a:r>
              <a:rPr lang="hu-HU" b="0" dirty="0" smtClean="0">
                <a:solidFill>
                  <a:schemeClr val="tx1"/>
                </a:solidFill>
              </a:rPr>
              <a:t> </a:t>
            </a:r>
            <a:r>
              <a:rPr lang="hu-HU" b="0" dirty="0" err="1" smtClean="0">
                <a:solidFill>
                  <a:schemeClr val="tx1"/>
                </a:solidFill>
              </a:rPr>
              <a:t>results</a:t>
            </a:r>
            <a:r>
              <a:rPr lang="hu-HU" b="0" dirty="0" smtClean="0">
                <a:solidFill>
                  <a:schemeClr val="tx1"/>
                </a:solidFill>
              </a:rPr>
              <a:t>.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3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jpe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5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papillon@dssmith.co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556792"/>
            <a:ext cx="6782747" cy="282932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411760" y="4720788"/>
            <a:ext cx="5070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Presentation</a:t>
            </a:r>
            <a:endParaRPr lang="en-US" sz="32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/>
          <a:p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en-US" sz="1200" b="1" dirty="0" err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PackagingStrategists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results.</a:t>
            </a:r>
            <a:endParaRPr lang="en-US" sz="12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68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  <a:endParaRPr lang="en-US" sz="2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23528" y="2348880"/>
            <a:ext cx="4824536" cy="417646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of the greatest features of DS Smith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its </a:t>
            </a:r>
            <a:r>
              <a:rPr lang="en-US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strength </a:t>
            </a:r>
            <a:endParaRPr lang="en-US" sz="2000" dirty="0" smtClean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It’s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made of </a:t>
            </a:r>
            <a:r>
              <a:rPr lang="en-US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recycled paper with patented forming technology,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 that DSS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is perfect to </a:t>
            </a:r>
            <a:r>
              <a:rPr lang="en-US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 up to 1000 kilograms </a:t>
            </a:r>
            <a:endParaRPr lang="en-US" sz="2000" dirty="0" smtClean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 as wood, DSS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is </a:t>
            </a:r>
            <a:r>
              <a:rPr lang="en-US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strongest paper pallet on the market</a:t>
            </a:r>
            <a:endParaRPr lang="en-US" sz="2000" dirty="0" smtClean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691680" y="1242998"/>
            <a:ext cx="594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 to carry 1000 kg? Not a problem at all.</a:t>
            </a:r>
            <a:endParaRPr lang="hu-HU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126" y="2564904"/>
            <a:ext cx="3530863" cy="2352989"/>
          </a:xfrm>
          <a:prstGeom prst="rect">
            <a:avLst/>
          </a:prstGeom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166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724" y="1844824"/>
            <a:ext cx="4438507" cy="273630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24333" y="121773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Weighs only 7 to 10 kilograms.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49608" y="1988840"/>
            <a:ext cx="405038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</a:t>
            </a:r>
            <a:r>
              <a:rPr lang="en-US" sz="22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less than half-weight of wooden pallets </a:t>
            </a:r>
            <a:endParaRPr lang="en-US" sz="2200" dirty="0" smtClean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the main reason why you </a:t>
            </a:r>
            <a:r>
              <a:rPr lang="en-US" sz="22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decrease your transport costs and environmental taxes</a:t>
            </a:r>
            <a:endParaRPr lang="hu-HU" sz="2200" dirty="0" smtClean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691680" y="578745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035" y="3284984"/>
            <a:ext cx="2190161" cy="3286528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117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268760"/>
            <a:ext cx="7274243" cy="4847601"/>
          </a:xfrm>
          <a:prstGeom prst="rect">
            <a:avLst/>
          </a:prstGeom>
        </p:spPr>
      </p:pic>
      <p:sp>
        <p:nvSpPr>
          <p:cNvPr id="3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76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619672" y="594265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767968" y="1268760"/>
            <a:ext cx="332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dust, No dirt.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09836" y="1916832"/>
            <a:ext cx="54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you are using DS Smith </a:t>
            </a:r>
            <a:r>
              <a:rPr lang="en-US" sz="1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you do not have to worry about </a:t>
            </a:r>
            <a:r>
              <a:rPr lang="en-US" sz="1900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mould</a:t>
            </a:r>
            <a:r>
              <a:rPr lang="en-US" sz="19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19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microorganisms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cleanliness is guaranteed </a:t>
            </a:r>
            <a:r>
              <a:rPr lang="en-US" sz="19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 heat </a:t>
            </a:r>
            <a:r>
              <a:rPr lang="en-US" sz="19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</a:t>
            </a:r>
            <a:r>
              <a:rPr lang="en-US" sz="19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nails and staples, 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 the risk of the injuries is lower than in case of using wooden </a:t>
            </a:r>
            <a:r>
              <a:rPr lang="en-U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pallets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19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 or impact on supply 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</a:t>
            </a:r>
            <a:r>
              <a:rPr lang="en-US" sz="1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wheather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conditions or country specific issues (like on wooden markets)</a:t>
            </a:r>
            <a:endParaRPr lang="en-US" sz="1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412" y="1459571"/>
            <a:ext cx="2318072" cy="154477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412" y="3237323"/>
            <a:ext cx="2318072" cy="154477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033" y="4941168"/>
            <a:ext cx="2318072" cy="1379984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88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40768"/>
            <a:ext cx="6807415" cy="4536504"/>
          </a:xfrm>
          <a:prstGeom prst="rect">
            <a:avLst/>
          </a:prstGeom>
        </p:spPr>
      </p:pic>
      <p:sp>
        <p:nvSpPr>
          <p:cNvPr id="4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55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7" y="1340768"/>
            <a:ext cx="6840760" cy="4392488"/>
          </a:xfrm>
          <a:prstGeom prst="rect">
            <a:avLst/>
          </a:prstGeom>
        </p:spPr>
      </p:pic>
      <p:sp>
        <p:nvSpPr>
          <p:cNvPr id="4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063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412776"/>
            <a:ext cx="6714492" cy="4476328"/>
          </a:xfrm>
          <a:prstGeom prst="rect">
            <a:avLst/>
          </a:prstGeom>
        </p:spPr>
      </p:pic>
      <p:sp>
        <p:nvSpPr>
          <p:cNvPr id="4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96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4905" y="2267479"/>
            <a:ext cx="45391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Due to the unique construction of the profile, DS Smith </a:t>
            </a:r>
            <a:r>
              <a:rPr lang="en-US" sz="1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en-US" sz="19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extremely strong and massive but also flexible in construction and </a:t>
            </a:r>
            <a:r>
              <a:rPr lang="en-US" sz="19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supply risk – </a:t>
            </a:r>
            <a:r>
              <a:rPr lang="en-US" sz="19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papers are standard with numerous </a:t>
            </a:r>
            <a:r>
              <a:rPr lang="en-US" sz="19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1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</a:t>
            </a:r>
            <a:r>
              <a:rPr lang="en-US" sz="19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fits into fork-lifts, pallet jacks and conveyor belt system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975379" y="1253550"/>
            <a:ext cx="661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Tailored to your business needs.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258771" y="60620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074643"/>
            <a:ext cx="2887246" cy="192407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4100812"/>
            <a:ext cx="2879708" cy="1971784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93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755576" y="130049"/>
            <a:ext cx="7488832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</a:t>
            </a:r>
            <a:endParaRPr lang="hu-HU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501008"/>
            <a:ext cx="2286000" cy="1524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3501008"/>
            <a:ext cx="2286000" cy="1524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3501008"/>
            <a:ext cx="2286000" cy="1524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28" y="2285059"/>
            <a:ext cx="2160240" cy="73292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2285059"/>
            <a:ext cx="2160244" cy="73292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792" y="2285059"/>
            <a:ext cx="2160240" cy="732927"/>
          </a:xfrm>
          <a:prstGeom prst="rect">
            <a:avLst/>
          </a:prstGeom>
        </p:spPr>
      </p:pic>
      <p:sp>
        <p:nvSpPr>
          <p:cNvPr id="10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31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2062141" y="458396"/>
            <a:ext cx="408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800" b="1" dirty="0" err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492337" y="1098425"/>
            <a:ext cx="498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strongest paper pallet ever</a:t>
            </a:r>
            <a:endParaRPr lang="hu-HU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artalom helye 17"/>
          <p:cNvSpPr>
            <a:spLocks noGrp="1"/>
          </p:cNvSpPr>
          <p:nvPr>
            <p:ph idx="1"/>
          </p:nvPr>
        </p:nvSpPr>
        <p:spPr>
          <a:xfrm>
            <a:off x="1259632" y="1916832"/>
            <a:ext cx="6552728" cy="446449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DSS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has the same </a:t>
            </a:r>
            <a:r>
              <a:rPr lang="en-US" sz="1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functionality and features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standard EUR pallet </a:t>
            </a:r>
            <a:endParaRPr lang="en-U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it is available in </a:t>
            </a:r>
            <a:r>
              <a:rPr lang="en-US" sz="1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different types </a:t>
            </a:r>
            <a:endParaRPr lang="en-US" sz="1800" dirty="0" smtClean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en-US" sz="1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easy and ergonomic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handling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wooden pallets, </a:t>
            </a:r>
            <a:r>
              <a:rPr lang="en-US" sz="1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heat treatment is needed</a:t>
            </a:r>
            <a:endParaRPr lang="hu-HU" sz="1800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21" y="4149080"/>
            <a:ext cx="2574032" cy="1716021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4161080"/>
            <a:ext cx="2538028" cy="1692019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213932"/>
            <a:ext cx="2502024" cy="16680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242570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576789" y="260648"/>
            <a:ext cx="72728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unique solution for you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142" y="1412776"/>
            <a:ext cx="230505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710" y="2492896"/>
            <a:ext cx="230505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42" y="2933130"/>
            <a:ext cx="213995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666" y="3060284"/>
            <a:ext cx="17129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012" y="4653136"/>
            <a:ext cx="23526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4566" y="3964468"/>
            <a:ext cx="2573337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1666" y="4574361"/>
            <a:ext cx="23891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6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2555776" y="458396"/>
            <a:ext cx="3576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construction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Tartalom helye 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73" y="1590328"/>
            <a:ext cx="3373980" cy="3373980"/>
          </a:xfrm>
        </p:spPr>
      </p:pic>
      <p:sp>
        <p:nvSpPr>
          <p:cNvPr id="3" name="Szövegdoboz 2"/>
          <p:cNvSpPr txBox="1"/>
          <p:nvPr/>
        </p:nvSpPr>
        <p:spPr>
          <a:xfrm>
            <a:off x="755576" y="5378649"/>
            <a:ext cx="278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Without Bottom </a:t>
            </a:r>
            <a:r>
              <a:rPr lang="en-GB" dirty="0" err="1" smtClean="0"/>
              <a:t>Deckboard</a:t>
            </a:r>
            <a:endParaRPr lang="en-GB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700808"/>
            <a:ext cx="3649708" cy="354558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503910" y="5378649"/>
            <a:ext cx="246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Bottom </a:t>
            </a:r>
            <a:r>
              <a:rPr lang="en-US" dirty="0" err="1" smtClean="0"/>
              <a:t>Deckboard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360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2433242" y="458396"/>
            <a:ext cx="3560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features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artalom helye 17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hu-H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Width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800mm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1200mm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Height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144mm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Weight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7-10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kgs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depends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Lifting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 </a:t>
            </a:r>
            <a:r>
              <a:rPr lang="hu-HU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directions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Loading</a:t>
            </a:r>
            <a:r>
              <a:rPr lang="hu-H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weight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1000 </a:t>
            </a:r>
            <a:r>
              <a:rPr lang="hu-HU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kgs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Storage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floor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shelves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hu-HU" sz="1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fits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forklifts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pallet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jack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conveyor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belt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systems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0" name="Tartalom helye 19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14" y="1603320"/>
            <a:ext cx="1812762" cy="1208508"/>
          </a:xfrm>
        </p:spPr>
      </p:pic>
      <p:sp>
        <p:nvSpPr>
          <p:cNvPr id="21" name="Szövegdoboz 20"/>
          <p:cNvSpPr txBox="1"/>
          <p:nvPr/>
        </p:nvSpPr>
        <p:spPr>
          <a:xfrm>
            <a:off x="4716016" y="1412775"/>
            <a:ext cx="410445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is a paper based pallet. The pallet has 9 blocks and no bottom slices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</a:t>
            </a:r>
            <a:r>
              <a:rPr lang="en-US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paper for production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 of papers can be used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kraftliner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testliner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GD grades. </a:t>
            </a:r>
            <a:endParaRPr lang="hu-HU" sz="1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 paper is required. Can be provided from all paper suppliers – no supply risk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sz="1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Glue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Cold 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glue (in the winding machine process) and hot melt for other assembling lines</a:t>
            </a:r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r>
              <a:rPr lang="en-US" sz="15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Specification 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glue is available for DS Smith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products.</a:t>
            </a:r>
            <a:endParaRPr lang="hu-HU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5347869"/>
            <a:ext cx="2627783" cy="151973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7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artalom helye 19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5" y="1196752"/>
            <a:ext cx="2549090" cy="1699394"/>
          </a:xfrm>
        </p:spPr>
      </p:pic>
      <p:sp>
        <p:nvSpPr>
          <p:cNvPr id="16" name="Szövegdoboz 15"/>
          <p:cNvSpPr txBox="1"/>
          <p:nvPr/>
        </p:nvSpPr>
        <p:spPr>
          <a:xfrm>
            <a:off x="2411760" y="458396"/>
            <a:ext cx="3560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features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artalom helye 17"/>
          <p:cNvSpPr>
            <a:spLocks noGrp="1"/>
          </p:cNvSpPr>
          <p:nvPr>
            <p:ph sz="half" idx="1"/>
          </p:nvPr>
        </p:nvSpPr>
        <p:spPr>
          <a:xfrm>
            <a:off x="1167718" y="1628800"/>
            <a:ext cx="6428618" cy="464137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u-HU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Width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800mm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hu-HU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1200mm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hu-HU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Height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144mm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hu-HU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Weight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7-10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kgs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depends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hu-H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Lifting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 </a:t>
            </a:r>
            <a:r>
              <a:rPr lang="hu-H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directions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hu-HU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Loading</a:t>
            </a:r>
            <a:r>
              <a:rPr lang="hu-H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weight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1000 </a:t>
            </a:r>
            <a:r>
              <a:rPr lang="hu-H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kgs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hu-H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Storage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floor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shelves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hu-HU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fits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forklifts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pallet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jack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conveyor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belt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systems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21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2483768" y="458396"/>
            <a:ext cx="3560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features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162480" y="1268760"/>
            <a:ext cx="6073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is a paper based pallet. The pallet has 9 blocks and no bottom slices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paper for production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 of papers can be used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kraftliner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testliner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GD grades. </a:t>
            </a:r>
            <a:endParaRPr lang="hu-HU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 paper is required. Can be provided from all paper suppliers – no supply risk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Glue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glue (in the winding machine process) and hot melt for other assembling lines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Specification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the glue is available for DS Smith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products.</a:t>
            </a:r>
            <a:endParaRPr lang="hu-H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961" y="5013176"/>
            <a:ext cx="2980127" cy="1839838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06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2360938" y="458396"/>
            <a:ext cx="3560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features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ALLET_TOP_BO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6434" y="1268760"/>
            <a:ext cx="5157192" cy="4125754"/>
          </a:xfrm>
          <a:prstGeom prst="rect">
            <a:avLst/>
          </a:prstGeom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1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185364" y="364991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with DSS </a:t>
            </a:r>
            <a:r>
              <a:rPr lang="en-US" sz="2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6059017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Loading test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made a loading test on a flat surface. 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Loaded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tons on 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passed the test, there was no damage at 50089N.</a:t>
            </a:r>
            <a:endParaRPr lang="hu-H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068961"/>
            <a:ext cx="2712572" cy="3465434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81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81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164447" y="343225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with DSS </a:t>
            </a:r>
            <a:r>
              <a:rPr lang="en-US" sz="2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199" y="1628800"/>
            <a:ext cx="8003233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Forklift test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loaded 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500kgs and carried it with a forklift. 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passed the test, there was no damage.</a:t>
            </a:r>
            <a:endParaRPr lang="hu-H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523853"/>
            <a:ext cx="4022576" cy="2680041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3079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75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164447" y="343225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with DSS </a:t>
            </a:r>
            <a:r>
              <a:rPr lang="en-US" sz="2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199" y="1628800"/>
            <a:ext cx="5266929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Shelf test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hu-HU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loaded 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by 3918N (ca. 400kgs) between supporting shelves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passed the test, there was no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damage</a:t>
            </a:r>
            <a:r>
              <a:rPr lang="hu-H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3079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94" y="1700808"/>
            <a:ext cx="2645054" cy="3969292"/>
          </a:xfrm>
          <a:prstGeom prst="rect">
            <a:avLst/>
          </a:prstGeom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11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163018" y="338807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with DSS </a:t>
            </a:r>
            <a:r>
              <a:rPr lang="en-US" sz="2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7544" y="1742476"/>
            <a:ext cx="4546849" cy="2911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 test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put 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on vibration at 2,3Hz, for 1 hour, loaded with 600kgs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passed the test, there was no damage.</a:t>
            </a:r>
            <a:endParaRPr lang="hu-H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742476"/>
            <a:ext cx="3024336" cy="201496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861048"/>
            <a:ext cx="3024336" cy="2304256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58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163018" y="326262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with DSS </a:t>
            </a:r>
            <a:r>
              <a:rPr lang="en-US" sz="2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97889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Automated packing machine test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loaded 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with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400kgs,</a:t>
            </a:r>
            <a:r>
              <a:rPr lang="hu-H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pushed it by hydraulic positioning system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passed the test, there was no damage.</a:t>
            </a:r>
            <a:endParaRPr lang="hu-H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628800"/>
            <a:ext cx="2618232" cy="390144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26262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08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272808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DS Smith</a:t>
            </a:r>
            <a:r>
              <a:rPr lang="en-US" sz="32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European leading packaging company</a:t>
            </a:r>
            <a:endParaRPr lang="en-US" sz="32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412776"/>
            <a:ext cx="5184576" cy="4608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 we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</a:t>
            </a:r>
          </a:p>
          <a:p>
            <a:pPr marL="0" indent="0" algn="just">
              <a:buNone/>
            </a:pPr>
            <a:endParaRPr lang="en-US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our core objectives is to </a:t>
            </a:r>
            <a:r>
              <a:rPr lang="en-US" sz="14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'delight our customers’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this defines the road forward for DS Smith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sz="14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14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leading the packaging sector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because we understand that we need to create solutions for our customers that look at the whole, not just one part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Offering </a:t>
            </a:r>
          </a:p>
          <a:p>
            <a:pPr marL="0" indent="0">
              <a:buNone/>
            </a:pPr>
            <a:endParaRPr lang="en-US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Whatever your packaging needs, DS Smith is your ideal strategic partner. We have </a:t>
            </a:r>
            <a:r>
              <a:rPr lang="en-US" sz="14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product types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serve a variety of segments. Packaging is not only a product but a real technology which involves concepts of protection to presentation for sale. As a packaging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imagineers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supply-cycle specialists, we focus on </a:t>
            </a:r>
            <a:r>
              <a:rPr lang="en-US" sz="14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saving you time and reducing costs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improve your efficiency.</a:t>
            </a:r>
            <a:endParaRPr lang="en-US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3568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636912"/>
            <a:ext cx="3096344" cy="2315262"/>
          </a:xfrm>
          <a:prstGeom prst="rect">
            <a:avLst/>
          </a:prstGeom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44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164447" y="356872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with DSS </a:t>
            </a:r>
            <a:r>
              <a:rPr lang="en-US" sz="2800" b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199" y="1700808"/>
            <a:ext cx="4546849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Conveyor test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put 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on moving conveyors with different diameter rolls and loaded with 400kgs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Pallet passed the test, there was no damage.</a:t>
            </a:r>
            <a:endParaRPr lang="hu-H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2132856"/>
            <a:ext cx="3528391" cy="2599944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3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606150" y="458396"/>
            <a:ext cx="490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800" b="1" dirty="0" err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Container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15616" y="1107356"/>
            <a:ext cx="609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can be tailored to your business needs</a:t>
            </a:r>
            <a:endParaRPr lang="hu-HU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artalom helye 17"/>
          <p:cNvSpPr>
            <a:spLocks noGrp="1"/>
          </p:cNvSpPr>
          <p:nvPr>
            <p:ph idx="1"/>
          </p:nvPr>
        </p:nvSpPr>
        <p:spPr>
          <a:xfrm>
            <a:off x="1085875" y="1628800"/>
            <a:ext cx="7211144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DSS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Container can be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optimised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one way or </a:t>
            </a:r>
            <a:r>
              <a:rPr lang="en-US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multi-rotational use </a:t>
            </a:r>
            <a:endParaRPr lang="en-US" sz="2000" dirty="0" smtClean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 is partly or entirely based on </a:t>
            </a:r>
            <a:r>
              <a:rPr lang="en-US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 Smith </a:t>
            </a:r>
            <a:r>
              <a:rPr lang="en-US" sz="2000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profile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can be flexibly tailored (in size and construction) to your needs</a:t>
            </a:r>
            <a:endParaRPr lang="hu-H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501008"/>
            <a:ext cx="2718048" cy="18120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584" y="3356992"/>
            <a:ext cx="2901726" cy="2088232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AINER_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8184" y="3356992"/>
            <a:ext cx="2250250" cy="1800200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9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2267744" y="466416"/>
            <a:ext cx="3560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features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AINER_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1340768"/>
            <a:ext cx="4869160" cy="3895328"/>
          </a:xfrm>
          <a:prstGeom prst="rect">
            <a:avLst/>
          </a:prstGeom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2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838603" y="458396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800" b="1" dirty="0" err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Top Deck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247020" y="1094950"/>
            <a:ext cx="609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lang="hu-HU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</a:t>
            </a:r>
            <a:r>
              <a:rPr lang="hu-HU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hu-HU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secured</a:t>
            </a:r>
            <a:endParaRPr lang="hu-HU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artalom helye 17"/>
          <p:cNvSpPr>
            <a:spLocks noGrp="1"/>
          </p:cNvSpPr>
          <p:nvPr>
            <p:ph idx="1"/>
          </p:nvPr>
        </p:nvSpPr>
        <p:spPr>
          <a:xfrm>
            <a:off x="467544" y="1676450"/>
            <a:ext cx="4978896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DSS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Top Deck is </a:t>
            </a:r>
            <a:r>
              <a:rPr lang="en-US" sz="1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unbreakable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shipping, </a:t>
            </a:r>
            <a:r>
              <a:rPr lang="en-US" sz="1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banding do not damage the product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 the DSS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Top Deck </a:t>
            </a:r>
            <a:endParaRPr lang="en-U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helps you to </a:t>
            </a:r>
            <a:r>
              <a:rPr lang="en-US" sz="1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protect your goods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stacking them up</a:t>
            </a:r>
            <a:endParaRPr lang="hu-H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74" y="4149080"/>
            <a:ext cx="2880320" cy="191946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45" y="1700808"/>
            <a:ext cx="2305520" cy="15364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45" y="3348419"/>
            <a:ext cx="2305520" cy="1464721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op deck_2_720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4932" y="4887772"/>
            <a:ext cx="2399183" cy="1349540"/>
          </a:xfrm>
          <a:prstGeom prst="rect">
            <a:avLst/>
          </a:prstGeom>
        </p:spPr>
      </p:pic>
      <p:sp>
        <p:nvSpPr>
          <p:cNvPr id="10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3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835696" y="458396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800" b="1" dirty="0" err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Top Deck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671" y="1340768"/>
            <a:ext cx="6823713" cy="4396091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701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398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763688" y="458396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800" b="1" dirty="0" err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Top Deck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407" y="1412775"/>
            <a:ext cx="6716969" cy="424002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81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835696" y="458396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800" b="1" dirty="0" err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Top Deck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1" y="1340769"/>
            <a:ext cx="6624736" cy="4392488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50" y="332656"/>
            <a:ext cx="22923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80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547664" y="459730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DSS </a:t>
            </a:r>
            <a:r>
              <a:rPr lang="en-US" sz="2800" b="1" dirty="0" err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Top Deck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771" y="332656"/>
            <a:ext cx="2291229" cy="777368"/>
          </a:xfrm>
          <a:prstGeom prst="rect">
            <a:avLst/>
          </a:prstGeom>
        </p:spPr>
      </p:pic>
      <p:pic>
        <p:nvPicPr>
          <p:cNvPr id="3" name="Top deck_2_720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2168" y="1963207"/>
            <a:ext cx="5724128" cy="3371469"/>
          </a:xfrm>
          <a:prstGeom prst="rect">
            <a:avLst/>
          </a:prstGeom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571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/>
          <p:cNvSpPr txBox="1"/>
          <p:nvPr/>
        </p:nvSpPr>
        <p:spPr>
          <a:xfrm>
            <a:off x="1331641" y="51677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us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199" y="1700809"/>
            <a:ext cx="8147249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fancy getting more information 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</a:t>
            </a:r>
            <a:r>
              <a:rPr lang="hu-HU" sz="2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2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Smith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contact DS Smith Packaging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hu-H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20698" y="2839543"/>
            <a:ext cx="4507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+36 (30) </a:t>
            </a:r>
            <a:r>
              <a:rPr lang="fr-F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5045801</a:t>
            </a:r>
          </a:p>
          <a:p>
            <a:pPr algn="ctr"/>
            <a:r>
              <a:rPr lang="fr-F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fr-F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papillon@dssmith.com</a:t>
            </a:r>
            <a:endParaRPr lang="fr-F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www.dssmith.com/papillon</a:t>
            </a:r>
            <a:endParaRPr lang="hu-H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4149080"/>
            <a:ext cx="4237041" cy="1629743"/>
          </a:xfrm>
          <a:prstGeom prst="rect">
            <a:avLst/>
          </a:prstGeom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9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272808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DS Smith</a:t>
            </a:r>
            <a:r>
              <a:rPr lang="en-US" sz="32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European leading packaging company</a:t>
            </a:r>
            <a:endParaRPr lang="en-US" sz="32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2636912"/>
            <a:ext cx="5112568" cy="274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Strategists</a:t>
            </a:r>
          </a:p>
          <a:p>
            <a:pPr marL="0" indent="0">
              <a:buNone/>
            </a:pPr>
            <a:endParaRPr lang="en-US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 Smith’s Packaging Strategists work in partnership with customers to deliver value through exceptional packaging performance at every stage of the supply cycle. Whatever your packaging needs, we will help you </a:t>
            </a:r>
            <a:r>
              <a:rPr lang="en-US" sz="14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 sales, lower costs and manage risks.</a:t>
            </a:r>
            <a:endParaRPr lang="en-US" sz="1400" b="1" dirty="0" smtClean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3568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636912"/>
            <a:ext cx="3096344" cy="2315262"/>
          </a:xfrm>
          <a:prstGeom prst="rect">
            <a:avLst/>
          </a:prstGeom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50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1268868" y="476672"/>
            <a:ext cx="5753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 </a:t>
            </a:r>
            <a:r>
              <a:rPr lang="en-US" sz="28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 of DS 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Smith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Focused on sustainable packaging</a:t>
            </a:r>
          </a:p>
        </p:txBody>
      </p:sp>
      <p:sp>
        <p:nvSpPr>
          <p:cNvPr id="10" name="Tartalom helye 9"/>
          <p:cNvSpPr>
            <a:spLocks noGrp="1"/>
          </p:cNvSpPr>
          <p:nvPr>
            <p:ph sz="half" idx="1"/>
          </p:nvPr>
        </p:nvSpPr>
        <p:spPr>
          <a:xfrm>
            <a:off x="611560" y="1654805"/>
            <a:ext cx="590465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bring </a:t>
            </a:r>
            <a:r>
              <a:rPr lang="en-US" sz="16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insight and innovation,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use this to design the optimum packaging for our customers’ supply chains, then manufacture it to the highest standard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the production of high quality, cost effective corrugated packaging, </a:t>
            </a:r>
            <a:r>
              <a:rPr lang="en-US" sz="16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manufacture paper and have a recycling business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source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fibre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this activity. We design and manufacture </a:t>
            </a:r>
            <a:r>
              <a:rPr lang="en-US" sz="1600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specialised</a:t>
            </a:r>
            <a:r>
              <a:rPr lang="en-US" sz="16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lightweight paper grades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produce the highest performing packaging from the least amount of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fibre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design and manufacture </a:t>
            </a:r>
            <a:r>
              <a:rPr lang="en-US" sz="16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certain types of </a:t>
            </a:r>
            <a:r>
              <a:rPr lang="en-US" sz="1600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speciality</a:t>
            </a:r>
            <a:r>
              <a:rPr lang="en-US" sz="16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plastic packaging,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particular plastic bags and taps for bag-in-box packaging and rigid crates for bottled liquids.</a:t>
            </a:r>
            <a:endParaRPr lang="hu-H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379" y="1497280"/>
            <a:ext cx="887836" cy="887836"/>
          </a:xfr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863" y="2646127"/>
            <a:ext cx="1002078" cy="100207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059" y="3917787"/>
            <a:ext cx="1118976" cy="111897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72" y="5405599"/>
            <a:ext cx="909322" cy="909322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143877" y="2385115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Packaging</a:t>
            </a:r>
            <a:endPara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7236296" y="3542607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Recycling</a:t>
            </a:r>
            <a:endPara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7300559" y="4913653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Paper</a:t>
            </a:r>
            <a:endPara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7300559" y="6314921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Plastic</a:t>
            </a:r>
            <a:endParaRPr lang="en-US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41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010078" y="1556792"/>
            <a:ext cx="70183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have an </a:t>
            </a:r>
            <a:r>
              <a:rPr lang="en-US" sz="22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innovative and smart solution for your logistics &amp; business. </a:t>
            </a:r>
            <a:endParaRPr lang="en-US" sz="2200" dirty="0" smtClean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200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 an </a:t>
            </a:r>
            <a:r>
              <a:rPr lang="en-US" sz="22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unbeatable product family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you with the name of </a:t>
            </a:r>
            <a:r>
              <a:rPr lang="en-US" sz="22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 Smith </a:t>
            </a:r>
            <a:r>
              <a:rPr lang="en-US" sz="2200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2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includes a paper based pallet, a container, a top deck and other integrated systems.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537785" y="443246"/>
            <a:ext cx="5285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unique solution for you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53" y="4293096"/>
            <a:ext cx="4826254" cy="1872208"/>
          </a:xfrm>
          <a:prstGeom prst="rect">
            <a:avLst/>
          </a:prstGeom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82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757207" y="1772816"/>
            <a:ext cx="7490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Whilst 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en-US" sz="2400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means butterfly in French, the name tells all the benefits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Pa’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stands for the 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paper-made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Pill’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stands for a 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 </a:t>
            </a:r>
            <a:r>
              <a:rPr lang="en-US" sz="24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pillar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On’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stands for the 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light-weight result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187624" y="475651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hu-HU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“</a:t>
            </a:r>
            <a:r>
              <a:rPr lang="en-US" sz="2800" b="1" dirty="0" err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509120"/>
            <a:ext cx="2595473" cy="1815274"/>
          </a:xfrm>
          <a:prstGeom prst="rect">
            <a:avLst/>
          </a:prstGeom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79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 innovation</a:t>
            </a:r>
            <a:endParaRPr lang="en-US" sz="2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8064896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 Smith </a:t>
            </a:r>
            <a:r>
              <a:rPr lang="en-US" sz="2400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PaPillOn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made of 100% recycled paper,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converted into a special shape which is a unique innovation in the industry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</a:t>
            </a:r>
            <a:r>
              <a:rPr lang="en-US" sz="24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eco-friendly materials are used for </a:t>
            </a:r>
            <a:r>
              <a:rPr lang="en-US" sz="24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</a:t>
            </a:r>
          </a:p>
          <a:p>
            <a:pPr marL="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</a:t>
            </a:r>
            <a:r>
              <a:rPr lang="en-US" sz="24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wooden pallets, you do not have to worry about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mould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microorganisms. No dust, no dirt - the cleanliness is guaranteed.</a:t>
            </a:r>
            <a:endParaRPr lang="hu-H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3" y="4509120"/>
            <a:ext cx="1827203" cy="1874054"/>
          </a:xfrm>
          <a:prstGeom prst="rect">
            <a:avLst/>
          </a:prstGeom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795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522905"/>
            <a:ext cx="5987008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24744"/>
            <a:ext cx="7776864" cy="518457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55976" y="1412776"/>
            <a:ext cx="4680520" cy="647750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unique solution for you</a:t>
            </a:r>
            <a:endParaRPr lang="en-US" sz="1800" b="1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540032" y="6525344"/>
            <a:ext cx="432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</a:t>
            </a:r>
            <a:r>
              <a:rPr lang="en-US" sz="1200" b="1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#PackagingStrategists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hu-HU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delivering results.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31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1713</Words>
  <Application>Microsoft Office PowerPoint</Application>
  <PresentationFormat>Diavetítés a képernyőre (4:3 oldalarány)</PresentationFormat>
  <Paragraphs>226</Paragraphs>
  <Slides>38</Slides>
  <Notes>32</Notes>
  <HiddenSlides>0</HiddenSlides>
  <MMClips>5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38</vt:i4>
      </vt:variant>
    </vt:vector>
  </HeadingPairs>
  <TitlesOfParts>
    <vt:vector size="42" baseType="lpstr">
      <vt:lpstr>Office Theme</vt:lpstr>
      <vt:lpstr>2_Egyéni tervezés</vt:lpstr>
      <vt:lpstr>1_Egyéni tervezés</vt:lpstr>
      <vt:lpstr>Egyéni tervezés</vt:lpstr>
      <vt:lpstr>PowerPoint bemutató</vt:lpstr>
      <vt:lpstr>PowerPoint bemutató</vt:lpstr>
      <vt:lpstr>About DS Smith The European leading packaging company</vt:lpstr>
      <vt:lpstr>About DS Smith The European leading packaging company</vt:lpstr>
      <vt:lpstr>PowerPoint bemutató</vt:lpstr>
      <vt:lpstr>PowerPoint bemutató</vt:lpstr>
      <vt:lpstr>PowerPoint bemutató</vt:lpstr>
      <vt:lpstr>Unique innovation</vt:lpstr>
      <vt:lpstr>A unique solution for you</vt:lpstr>
      <vt:lpstr>Strong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Products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DS Smith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Fulvi Alessandro</dc:creator>
  <cp:lastModifiedBy>Mészáros Csaba Richárd</cp:lastModifiedBy>
  <cp:revision>179</cp:revision>
  <dcterms:created xsi:type="dcterms:W3CDTF">2016-08-25T10:22:20Z</dcterms:created>
  <dcterms:modified xsi:type="dcterms:W3CDTF">2017-02-09T09:00:26Z</dcterms:modified>
</cp:coreProperties>
</file>